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45" r:id="rId4"/>
    <p:sldId id="347" r:id="rId5"/>
    <p:sldId id="348" r:id="rId6"/>
    <p:sldId id="260" r:id="rId7"/>
    <p:sldId id="261" r:id="rId8"/>
    <p:sldId id="262" r:id="rId9"/>
    <p:sldId id="263" r:id="rId10"/>
    <p:sldId id="264" r:id="rId11"/>
    <p:sldId id="369" r:id="rId12"/>
    <p:sldId id="368" r:id="rId13"/>
    <p:sldId id="343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ato Cardoso" initials="DC" lastIdx="10" clrIdx="0"/>
  <p:cmAuthor id="2" name="Donato Cardoso" initials="DC [2]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3176"/>
    <a:srgbClr val="4C216A"/>
    <a:srgbClr val="6E4692"/>
    <a:srgbClr val="5C2970"/>
    <a:srgbClr val="4C1E6A"/>
    <a:srgbClr val="660066"/>
    <a:srgbClr val="4B316B"/>
    <a:srgbClr val="003368"/>
    <a:srgbClr val="FFC100"/>
    <a:srgbClr val="790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83" autoAdjust="0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77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35A31-3B9F-4A1A-B58B-9444DABFEF95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1329F-F812-4732-9D84-A3113ED0C4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35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A656-F47E-48F0-92FB-D3991A6A7182}" type="datetime1">
              <a:rPr lang="pt-BR" smtClean="0"/>
              <a:pPr/>
              <a:t>09/11/2020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4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8819-FF81-4796-959A-C724666440B2}" type="datetime1">
              <a:rPr lang="pt-BR" smtClean="0"/>
              <a:pPr/>
              <a:t>09/11/2020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86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BA47-6468-41FE-AABF-E515A8FAC82C}" type="datetime1">
              <a:rPr lang="pt-BR" smtClean="0"/>
              <a:pPr/>
              <a:t>09/11/2020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83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1" y="617538"/>
            <a:ext cx="3232155" cy="2828925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377743" y="1846598"/>
            <a:ext cx="2476668" cy="2476664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8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23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D3B-A412-46C0-8C65-21962E2C551B}" type="datetime1">
              <a:rPr lang="pt-BR" smtClean="0"/>
              <a:pPr/>
              <a:t>09/11/2020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6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0F5C-A333-4393-9DB3-72B8E3136B40}" type="datetime1">
              <a:rPr lang="pt-BR" smtClean="0"/>
              <a:pPr/>
              <a:t>09/11/2020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90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6EC-B409-43AA-BDA6-81D08AEAF2DC}" type="datetime1">
              <a:rPr lang="pt-BR" smtClean="0"/>
              <a:pPr/>
              <a:t>09/11/2020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48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BBA3-C6B2-49A3-9DDF-4AFC47A72439}" type="datetime1">
              <a:rPr lang="pt-BR" smtClean="0"/>
              <a:pPr/>
              <a:t>09/11/2020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24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EB8F-046E-40FC-9BEF-859D79916964}" type="datetime1">
              <a:rPr lang="pt-BR" smtClean="0"/>
              <a:pPr/>
              <a:t>09/11/2020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9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7AC0-38E1-49C9-8457-45705476BB7C}" type="datetime1">
              <a:rPr lang="pt-BR" smtClean="0"/>
              <a:pPr/>
              <a:t>09/11/2020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77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0D7D-9EC6-4002-BFC5-DDE0F9A6A226}" type="datetime1">
              <a:rPr lang="pt-BR" smtClean="0"/>
              <a:pPr/>
              <a:t>09/11/2020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41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5591-55CA-4397-9D6B-A800FD5A329E}" type="datetime1">
              <a:rPr lang="pt-BR" smtClean="0"/>
              <a:pPr/>
              <a:t>09/11/2020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3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D9D77-1E76-4B6B-A6E5-DD2128074FA1}" type="datetime1">
              <a:rPr lang="pt-BR" smtClean="0"/>
              <a:pPr/>
              <a:t>09/11/2020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7762C-3EB0-8746-9C27-FEB82C761D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6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0FD729-873B-C84F-9C33-6800B8A13F9F}"/>
              </a:ext>
            </a:extLst>
          </p:cNvPr>
          <p:cNvSpPr txBox="1">
            <a:spLocks/>
          </p:cNvSpPr>
          <p:nvPr/>
        </p:nvSpPr>
        <p:spPr>
          <a:xfrm>
            <a:off x="4011930" y="3752271"/>
            <a:ext cx="4560570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adassah Friedlaender" panose="02020603050405020304" pitchFamily="18" charset="-79"/>
              </a:rPr>
              <a:t>Briefing 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adassah Friedlaender" panose="02020603050405020304" pitchFamily="18" charset="-79"/>
              </a:rPr>
              <a:t>Produtos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adassah Friedlaender" panose="02020603050405020304" pitchFamily="18" charset="-79"/>
              </a:rPr>
              <a:t> e 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adassah Friedlaender" panose="02020603050405020304" pitchFamily="18" charset="-79"/>
              </a:rPr>
              <a:t>Serviços</a:t>
            </a:r>
            <a:endParaRPr kumimoji="0" lang="en-GB" sz="1600" b="1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Hadassah Friedlaender" panose="020206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470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B6C7C58-9801-4740-A380-A8E0AC9CA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91" y="263723"/>
            <a:ext cx="2687140" cy="1131048"/>
          </a:xfrm>
          <a:prstGeom prst="rect">
            <a:avLst/>
          </a:prstGeom>
        </p:spPr>
      </p:pic>
      <p:pic>
        <p:nvPicPr>
          <p:cNvPr id="5" name="Imagem 4" descr="Uma imagem contendo relógio, escuro, tela&#10;&#10;Descrição gerada automaticamente">
            <a:extLst>
              <a:ext uri="{FF2B5EF4-FFF2-40B4-BE49-F238E27FC236}">
                <a16:creationId xmlns:a16="http://schemas.microsoft.com/office/drawing/2014/main" id="{22FD9793-B318-49BB-913A-395BC2039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941" y="1007922"/>
            <a:ext cx="1775160" cy="55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277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omem em pé em porta de vidro&#10;&#10;Descrição gerada automaticamente">
            <a:extLst>
              <a:ext uri="{FF2B5EF4-FFF2-40B4-BE49-F238E27FC236}">
                <a16:creationId xmlns:a16="http://schemas.microsoft.com/office/drawing/2014/main" id="{2C89B3A1-A11A-014A-8F2F-42100597B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99" y="1490922"/>
            <a:ext cx="2415501" cy="4421452"/>
          </a:xfrm>
          <a:prstGeom prst="rect">
            <a:avLst/>
          </a:prstGeom>
        </p:spPr>
      </p:pic>
      <p:pic>
        <p:nvPicPr>
          <p:cNvPr id="5" name="Imagem 4" descr="Uma imagem contendo pessoa, no interior, homem, em pé&#10;&#10;Descrição gerada automaticamente">
            <a:extLst>
              <a:ext uri="{FF2B5EF4-FFF2-40B4-BE49-F238E27FC236}">
                <a16:creationId xmlns:a16="http://schemas.microsoft.com/office/drawing/2014/main" id="{DEAF08A8-C89F-2440-A779-11171B674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657" y="1421963"/>
            <a:ext cx="2507852" cy="4490411"/>
          </a:xfrm>
          <a:prstGeom prst="rect">
            <a:avLst/>
          </a:prstGeom>
        </p:spPr>
      </p:pic>
      <p:pic>
        <p:nvPicPr>
          <p:cNvPr id="7" name="Imagem 6" descr="Mulher em pé em frente a janela&#10;&#10;Descrição gerada automaticamente">
            <a:extLst>
              <a:ext uri="{FF2B5EF4-FFF2-40B4-BE49-F238E27FC236}">
                <a16:creationId xmlns:a16="http://schemas.microsoft.com/office/drawing/2014/main" id="{01ADAD78-788F-F54D-8292-31AE28C0E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40" y="1421963"/>
            <a:ext cx="2750377" cy="4490411"/>
          </a:xfrm>
          <a:prstGeom prst="rect">
            <a:avLst/>
          </a:prstGeom>
        </p:spPr>
      </p:pic>
      <p:pic>
        <p:nvPicPr>
          <p:cNvPr id="11" name="Imagem 10" descr="Uma imagem contendo no interior, pessoa, em pé, homem&#10;&#10;Descrição gerada automaticamente">
            <a:extLst>
              <a:ext uri="{FF2B5EF4-FFF2-40B4-BE49-F238E27FC236}">
                <a16:creationId xmlns:a16="http://schemas.microsoft.com/office/drawing/2014/main" id="{BAC342D2-87D9-9148-9A19-2F380424A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010" y="1421963"/>
            <a:ext cx="2603500" cy="4483100"/>
          </a:xfrm>
          <a:prstGeom prst="rect">
            <a:avLst/>
          </a:prstGeom>
        </p:spPr>
      </p:pic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D392A8EB-31B7-4E44-9380-9BC6E990D466}"/>
              </a:ext>
            </a:extLst>
          </p:cNvPr>
          <p:cNvSpPr/>
          <p:nvPr/>
        </p:nvSpPr>
        <p:spPr>
          <a:xfrm>
            <a:off x="175620" y="460204"/>
            <a:ext cx="3053002" cy="485422"/>
          </a:xfrm>
          <a:prstGeom prst="roundRect">
            <a:avLst/>
          </a:prstGeom>
          <a:solidFill>
            <a:srgbClr val="5C3176"/>
          </a:solidFill>
          <a:ln>
            <a:solidFill>
              <a:srgbClr val="5C3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08FF34D-7329-0B4A-8895-4FE6220FF9B4}"/>
              </a:ext>
            </a:extLst>
          </p:cNvPr>
          <p:cNvSpPr txBox="1"/>
          <p:nvPr/>
        </p:nvSpPr>
        <p:spPr>
          <a:xfrm>
            <a:off x="651729" y="505566"/>
            <a:ext cx="257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Cases | Acesso Pedestre</a:t>
            </a:r>
          </a:p>
        </p:txBody>
      </p:sp>
    </p:spTree>
    <p:extLst>
      <p:ext uri="{BB962C8B-B14F-4D97-AF65-F5344CB8AC3E}">
        <p14:creationId xmlns:p14="http://schemas.microsoft.com/office/powerpoint/2010/main" val="1888774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ao ar livre, estrada, rua, grama&#10;&#10;Descrição gerada automaticamente">
            <a:extLst>
              <a:ext uri="{FF2B5EF4-FFF2-40B4-BE49-F238E27FC236}">
                <a16:creationId xmlns:a16="http://schemas.microsoft.com/office/drawing/2014/main" id="{BD363F29-B9D5-2146-BFE7-7646AF178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01" y="1498600"/>
            <a:ext cx="5100999" cy="4191000"/>
          </a:xfrm>
          <a:prstGeom prst="rect">
            <a:avLst/>
          </a:prstGeom>
        </p:spPr>
      </p:pic>
      <p:pic>
        <p:nvPicPr>
          <p:cNvPr id="5" name="Imagem 4" descr="Vista de janela de carro&#10;&#10;Descrição gerada automaticamente">
            <a:extLst>
              <a:ext uri="{FF2B5EF4-FFF2-40B4-BE49-F238E27FC236}">
                <a16:creationId xmlns:a16="http://schemas.microsoft.com/office/drawing/2014/main" id="{35EB45C1-31D2-7540-95AA-4BCD33BD0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18" r="25495"/>
          <a:stretch/>
        </p:blipFill>
        <p:spPr>
          <a:xfrm>
            <a:off x="6751999" y="1529810"/>
            <a:ext cx="4916387" cy="4191001"/>
          </a:xfrm>
          <a:prstGeom prst="rect">
            <a:avLst/>
          </a:prstGeom>
        </p:spPr>
      </p:pic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ADDB0E71-3FD9-3F4C-A2D9-76F18BC2366D}"/>
              </a:ext>
            </a:extLst>
          </p:cNvPr>
          <p:cNvSpPr/>
          <p:nvPr/>
        </p:nvSpPr>
        <p:spPr>
          <a:xfrm>
            <a:off x="9537700" y="3187700"/>
            <a:ext cx="1562100" cy="23114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898BBEC9-670D-8A49-B0EE-E6AB30A90A04}"/>
              </a:ext>
            </a:extLst>
          </p:cNvPr>
          <p:cNvSpPr/>
          <p:nvPr/>
        </p:nvSpPr>
        <p:spPr>
          <a:xfrm>
            <a:off x="175620" y="460204"/>
            <a:ext cx="8708736" cy="485422"/>
          </a:xfrm>
          <a:prstGeom prst="roundRect">
            <a:avLst/>
          </a:prstGeom>
          <a:solidFill>
            <a:srgbClr val="5C3176"/>
          </a:solidFill>
          <a:ln>
            <a:solidFill>
              <a:srgbClr val="5C3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40F13A2-38E2-914C-9E58-DDF51FFEF2A5}"/>
              </a:ext>
            </a:extLst>
          </p:cNvPr>
          <p:cNvSpPr txBox="1"/>
          <p:nvPr/>
        </p:nvSpPr>
        <p:spPr>
          <a:xfrm>
            <a:off x="651729" y="505566"/>
            <a:ext cx="806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Cases | Acesso com Veículos com e sem necessidade de aproximação (configurável)</a:t>
            </a:r>
          </a:p>
        </p:txBody>
      </p: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317584CA-709D-494E-93C5-EF325533BECD}"/>
              </a:ext>
            </a:extLst>
          </p:cNvPr>
          <p:cNvSpPr/>
          <p:nvPr/>
        </p:nvSpPr>
        <p:spPr>
          <a:xfrm>
            <a:off x="6738835" y="3860434"/>
            <a:ext cx="2417178" cy="1321838"/>
          </a:xfrm>
          <a:prstGeom prst="roundRect">
            <a:avLst/>
          </a:prstGeom>
          <a:solidFill>
            <a:srgbClr val="5C3176"/>
          </a:solidFill>
          <a:ln>
            <a:solidFill>
              <a:srgbClr val="5C3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8619EB6-6E32-2847-8937-12C8B0FA973E}"/>
              </a:ext>
            </a:extLst>
          </p:cNvPr>
          <p:cNvSpPr txBox="1"/>
          <p:nvPr/>
        </p:nvSpPr>
        <p:spPr>
          <a:xfrm>
            <a:off x="6909673" y="3981943"/>
            <a:ext cx="2313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APP aberto no console do veículo abrindo a cancela a distância.</a:t>
            </a:r>
          </a:p>
        </p:txBody>
      </p:sp>
    </p:spTree>
    <p:extLst>
      <p:ext uri="{BB962C8B-B14F-4D97-AF65-F5344CB8AC3E}">
        <p14:creationId xmlns:p14="http://schemas.microsoft.com/office/powerpoint/2010/main" val="1912732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40.png">
            <a:extLst>
              <a:ext uri="{FF2B5EF4-FFF2-40B4-BE49-F238E27FC236}">
                <a16:creationId xmlns:a16="http://schemas.microsoft.com/office/drawing/2014/main" id="{F53040F1-EBDE-49D3-8B27-696527122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15" y="89941"/>
            <a:ext cx="12167725" cy="6858000"/>
          </a:xfrm>
          <a:prstGeom prst="rect">
            <a:avLst/>
          </a:prstGeom>
        </p:spPr>
      </p:pic>
      <p:pic>
        <p:nvPicPr>
          <p:cNvPr id="8" name="Imagem 7" descr="Apresentação 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78" y="142105"/>
            <a:ext cx="12192000" cy="6845643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0B9A02D6-0349-3848-8C39-8B5093EE0006}"/>
              </a:ext>
            </a:extLst>
          </p:cNvPr>
          <p:cNvSpPr txBox="1">
            <a:spLocks/>
          </p:cNvSpPr>
          <p:nvPr/>
        </p:nvSpPr>
        <p:spPr>
          <a:xfrm>
            <a:off x="2794721" y="111512"/>
            <a:ext cx="6297757" cy="546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6000" b="1" i="0" u="none" strike="noStrike" kern="1200" cap="none" spc="0" normalizeH="0" baseline="0" noProof="0" dirty="0">
              <a:ln>
                <a:noFill/>
              </a:ln>
              <a:solidFill>
                <a:srgbClr val="4C1E6A"/>
              </a:solidFill>
              <a:effectLst/>
              <a:uLnTx/>
              <a:uFillTx/>
              <a:latin typeface="Hurme Geometric Sans 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comida, placar&#10;&#10;Descrição gerada automaticamente">
            <a:extLst>
              <a:ext uri="{FF2B5EF4-FFF2-40B4-BE49-F238E27FC236}">
                <a16:creationId xmlns:a16="http://schemas.microsoft.com/office/drawing/2014/main" id="{FEAAFDE5-CC14-448D-93B3-8A033B7DE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675" y="309589"/>
            <a:ext cx="3058412" cy="1492059"/>
          </a:xfrm>
          <a:prstGeom prst="rect">
            <a:avLst/>
          </a:prstGeom>
        </p:spPr>
      </p:pic>
      <p:pic>
        <p:nvPicPr>
          <p:cNvPr id="13" name="Imagem 12" descr="Uma imagem contendo celular, roxo&#10;&#10;Descrição gerada automaticamente">
            <a:extLst>
              <a:ext uri="{FF2B5EF4-FFF2-40B4-BE49-F238E27FC236}">
                <a16:creationId xmlns:a16="http://schemas.microsoft.com/office/drawing/2014/main" id="{420BE33D-F74C-4E5F-860D-9F3D04CDF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31" y="1586215"/>
            <a:ext cx="6531604" cy="4457700"/>
          </a:xfrm>
          <a:prstGeom prst="rect">
            <a:avLst/>
          </a:prstGeom>
        </p:spPr>
      </p:pic>
      <p:pic>
        <p:nvPicPr>
          <p:cNvPr id="15" name="Imagem 14" descr="Texto branco sobre fundo preto&#10;&#10;Descrição gerada automaticamente">
            <a:extLst>
              <a:ext uri="{FF2B5EF4-FFF2-40B4-BE49-F238E27FC236}">
                <a16:creationId xmlns:a16="http://schemas.microsoft.com/office/drawing/2014/main" id="{A35F4A09-7663-4BE2-A40B-08EC1C71B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921" y="3429000"/>
            <a:ext cx="3612588" cy="2885996"/>
          </a:xfrm>
          <a:prstGeom prst="rect">
            <a:avLst/>
          </a:prstGeom>
        </p:spPr>
      </p:pic>
      <p:pic>
        <p:nvPicPr>
          <p:cNvPr id="4" name="Imagem 3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65E92E4A-750B-4A00-827C-7B100C1B2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1035251"/>
            <a:ext cx="5422614" cy="212266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174D840-F34D-4322-9424-00563F6AAF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7901" y="1315134"/>
            <a:ext cx="2625186" cy="94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261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FDEA987E-192D-4743-980D-E8E2F69FE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675" y="621042"/>
            <a:ext cx="3667839" cy="1180606"/>
          </a:xfrm>
          <a:prstGeom prst="rect">
            <a:avLst/>
          </a:prstGeom>
        </p:spPr>
      </p:pic>
      <p:pic>
        <p:nvPicPr>
          <p:cNvPr id="8" name="Imagem 7" descr="Tela de jogo de vídeo game&#10;&#10;Descrição gerada automaticamente">
            <a:extLst>
              <a:ext uri="{FF2B5EF4-FFF2-40B4-BE49-F238E27FC236}">
                <a16:creationId xmlns:a16="http://schemas.microsoft.com/office/drawing/2014/main" id="{72A434AA-A04F-4BC5-AF47-C48877261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700" y="542217"/>
            <a:ext cx="5913193" cy="5588000"/>
          </a:xfrm>
          <a:prstGeom prst="rect">
            <a:avLst/>
          </a:prstGeom>
        </p:spPr>
      </p:pic>
      <p:pic>
        <p:nvPicPr>
          <p:cNvPr id="9" name="Imagem 8" descr="Uma imagem contendo screenshot, preto&#10;&#10;Descrição gerada automaticamente">
            <a:extLst>
              <a:ext uri="{FF2B5EF4-FFF2-40B4-BE49-F238E27FC236}">
                <a16:creationId xmlns:a16="http://schemas.microsoft.com/office/drawing/2014/main" id="{8661331F-5515-4C54-AD77-48ABDC511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333" y="1933904"/>
            <a:ext cx="4826522" cy="393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18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1" descr="Uma imagem contendo screenshot, texto&#10;&#10;Descrição gerada automaticamente">
            <a:extLst>
              <a:ext uri="{FF2B5EF4-FFF2-40B4-BE49-F238E27FC236}">
                <a16:creationId xmlns:a16="http://schemas.microsoft.com/office/drawing/2014/main" id="{AFB65FED-3F54-4CF2-8F52-678C21627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79" y="949305"/>
            <a:ext cx="10648429" cy="5507808"/>
          </a:xfrm>
          <a:prstGeom prst="rect">
            <a:avLst/>
          </a:prstGeom>
        </p:spPr>
      </p:pic>
      <p:pic>
        <p:nvPicPr>
          <p:cNvPr id="4" name="Imagem 3" descr="Uma imagem contendo relógio, escuro, tela&#10;&#10;Descrição gerada automaticamente">
            <a:extLst>
              <a:ext uri="{FF2B5EF4-FFF2-40B4-BE49-F238E27FC236}">
                <a16:creationId xmlns:a16="http://schemas.microsoft.com/office/drawing/2014/main" id="{F7574572-9814-4880-9025-8F2D7E490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891" y="84083"/>
            <a:ext cx="3600156" cy="113014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8CD3E7E-812C-4050-BADB-163065E6697A}"/>
              </a:ext>
            </a:extLst>
          </p:cNvPr>
          <p:cNvSpPr txBox="1"/>
          <p:nvPr/>
        </p:nvSpPr>
        <p:spPr>
          <a:xfrm>
            <a:off x="843091" y="2048585"/>
            <a:ext cx="314167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5C3176"/>
                </a:solidFill>
              </a:rPr>
              <a:t>Nunca mais enfrentar Filas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Cadastramento de leitura</a:t>
            </a:r>
            <a:br>
              <a:rPr lang="pt-BR" sz="1050" dirty="0">
                <a:solidFill>
                  <a:srgbClr val="5C3176"/>
                </a:solidFill>
              </a:rPr>
            </a:br>
            <a:r>
              <a:rPr lang="pt-BR" sz="1050" dirty="0">
                <a:solidFill>
                  <a:srgbClr val="5C3176"/>
                </a:solidFill>
              </a:rPr>
              <a:t>facial ou biométrica para login;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Envio de convites personalizados</a:t>
            </a:r>
          </a:p>
          <a:p>
            <a:r>
              <a:rPr lang="pt-BR" sz="1050" dirty="0">
                <a:solidFill>
                  <a:srgbClr val="5C3176"/>
                </a:solidFill>
              </a:rPr>
              <a:t>Com controle de horário e categoria;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Notificações de chegada dos visitantes de dependentes;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Sem necessidade de seleção de portas;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Sem necessidade de pareamento prévio com fechaduras </a:t>
            </a:r>
            <a:r>
              <a:rPr lang="pt-BR" sz="1050" dirty="0" err="1">
                <a:solidFill>
                  <a:srgbClr val="5C3176"/>
                </a:solidFill>
              </a:rPr>
              <a:t>bluetooth</a:t>
            </a:r>
            <a:r>
              <a:rPr lang="pt-BR" sz="1050" dirty="0">
                <a:solidFill>
                  <a:srgbClr val="5C3176"/>
                </a:solidFill>
              </a:rPr>
              <a:t>;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Integração com diferentes dispositivos: </a:t>
            </a:r>
            <a:r>
              <a:rPr lang="pt-BR" sz="1050" dirty="0" err="1">
                <a:solidFill>
                  <a:srgbClr val="5C3176"/>
                </a:solidFill>
              </a:rPr>
              <a:t>Smart</a:t>
            </a:r>
            <a:r>
              <a:rPr lang="pt-BR" sz="1050" dirty="0">
                <a:solidFill>
                  <a:srgbClr val="5C3176"/>
                </a:solidFill>
              </a:rPr>
              <a:t> </a:t>
            </a:r>
            <a:r>
              <a:rPr lang="pt-BR" sz="1050" dirty="0" err="1">
                <a:solidFill>
                  <a:srgbClr val="5C3176"/>
                </a:solidFill>
              </a:rPr>
              <a:t>cards</a:t>
            </a:r>
            <a:r>
              <a:rPr lang="pt-BR" sz="1050" dirty="0">
                <a:solidFill>
                  <a:srgbClr val="5C3176"/>
                </a:solidFill>
              </a:rPr>
              <a:t>, pulseiras, </a:t>
            </a:r>
            <a:r>
              <a:rPr lang="pt-BR" sz="1050" dirty="0" err="1">
                <a:solidFill>
                  <a:srgbClr val="5C3176"/>
                </a:solidFill>
              </a:rPr>
              <a:t>tags</a:t>
            </a:r>
            <a:r>
              <a:rPr lang="pt-BR" sz="1050" dirty="0">
                <a:solidFill>
                  <a:srgbClr val="5C3176"/>
                </a:solidFill>
              </a:rPr>
              <a:t> e chaveiros;</a:t>
            </a:r>
            <a:br>
              <a:rPr lang="pt-BR" sz="1050" dirty="0">
                <a:solidFill>
                  <a:srgbClr val="5C3176"/>
                </a:solidFill>
              </a:rPr>
            </a:br>
            <a:br>
              <a:rPr lang="pt-BR" sz="1050" dirty="0">
                <a:solidFill>
                  <a:srgbClr val="5C3176"/>
                </a:solidFill>
              </a:rPr>
            </a:br>
            <a:r>
              <a:rPr lang="pt-BR" sz="1050" dirty="0">
                <a:solidFill>
                  <a:srgbClr val="5C3176"/>
                </a:solidFill>
              </a:rPr>
              <a:t>App universal gratuito;</a:t>
            </a:r>
            <a:br>
              <a:rPr lang="pt-BR" sz="1050" dirty="0">
                <a:solidFill>
                  <a:srgbClr val="5C3176"/>
                </a:solidFill>
              </a:rPr>
            </a:br>
            <a:br>
              <a:rPr lang="pt-BR" sz="1050" dirty="0">
                <a:solidFill>
                  <a:srgbClr val="5C3176"/>
                </a:solidFill>
              </a:rPr>
            </a:br>
            <a:r>
              <a:rPr lang="pt-BR" sz="1050" dirty="0">
                <a:solidFill>
                  <a:srgbClr val="5C3176"/>
                </a:solidFill>
              </a:rPr>
              <a:t>Acesso sem toque físico.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7B4341-A6D2-48A8-B2F5-CCA2A79F641A}"/>
              </a:ext>
            </a:extLst>
          </p:cNvPr>
          <p:cNvSpPr txBox="1"/>
          <p:nvPr/>
        </p:nvSpPr>
        <p:spPr>
          <a:xfrm>
            <a:off x="4366468" y="2011265"/>
            <a:ext cx="3296874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5C3176"/>
                </a:solidFill>
              </a:rPr>
              <a:t>Portal Admin – Gestão de unidades, usuários e permissões de acesso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Visão geral dos acessos, total de unidades cadastradas, total de acessos compartilhados, total de convites enviados;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Configuração de comunicação (mensagens </a:t>
            </a:r>
            <a:r>
              <a:rPr lang="pt-BR" sz="1050" dirty="0" err="1">
                <a:solidFill>
                  <a:srgbClr val="5C3176"/>
                </a:solidFill>
              </a:rPr>
              <a:t>push</a:t>
            </a:r>
            <a:r>
              <a:rPr lang="pt-BR" sz="1050" dirty="0">
                <a:solidFill>
                  <a:srgbClr val="5C3176"/>
                </a:solidFill>
              </a:rPr>
              <a:t>) para os usuários;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Personalização de banners para convites e eventos;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Relatórios customizáveis e muito mais!</a:t>
            </a:r>
            <a:br>
              <a:rPr lang="pt-BR" sz="1050" dirty="0">
                <a:solidFill>
                  <a:srgbClr val="5C3176"/>
                </a:solidFill>
              </a:rPr>
            </a:br>
            <a:br>
              <a:rPr lang="pt-BR" sz="1050" dirty="0">
                <a:solidFill>
                  <a:srgbClr val="5C3176"/>
                </a:solidFill>
              </a:rPr>
            </a:br>
            <a:r>
              <a:rPr lang="pt-BR" sz="1050" dirty="0">
                <a:solidFill>
                  <a:srgbClr val="5C3176"/>
                </a:solidFill>
              </a:rPr>
              <a:t>Baixo custo</a:t>
            </a:r>
            <a:br>
              <a:rPr lang="pt-BR" sz="1050" dirty="0">
                <a:solidFill>
                  <a:srgbClr val="5C3176"/>
                </a:solidFill>
              </a:rPr>
            </a:br>
            <a:r>
              <a:rPr lang="pt-BR" sz="1050" dirty="0">
                <a:solidFill>
                  <a:srgbClr val="5C3176"/>
                </a:solidFill>
              </a:rPr>
              <a:t>Fácil instalação e manutenção;</a:t>
            </a:r>
            <a:br>
              <a:rPr lang="pt-BR" sz="1050" dirty="0">
                <a:solidFill>
                  <a:srgbClr val="5C3176"/>
                </a:solidFill>
              </a:rPr>
            </a:br>
            <a:br>
              <a:rPr lang="pt-BR" sz="1050" dirty="0">
                <a:solidFill>
                  <a:srgbClr val="5C3176"/>
                </a:solidFill>
              </a:rPr>
            </a:br>
            <a:r>
              <a:rPr lang="pt-BR" sz="1050" dirty="0">
                <a:solidFill>
                  <a:srgbClr val="5C3176"/>
                </a:solidFill>
              </a:rPr>
              <a:t>Central de monitoramento em tempo real;</a:t>
            </a:r>
            <a:br>
              <a:rPr lang="pt-BR" sz="1050" dirty="0">
                <a:solidFill>
                  <a:srgbClr val="5C3176"/>
                </a:solidFill>
              </a:rPr>
            </a:br>
            <a:br>
              <a:rPr lang="pt-BR" sz="1050" dirty="0">
                <a:solidFill>
                  <a:srgbClr val="5C3176"/>
                </a:solidFill>
              </a:rPr>
            </a:br>
            <a:r>
              <a:rPr lang="pt-BR" sz="1050" dirty="0" err="1">
                <a:solidFill>
                  <a:srgbClr val="5C3176"/>
                </a:solidFill>
              </a:rPr>
              <a:t>ArCheck</a:t>
            </a:r>
            <a:r>
              <a:rPr lang="pt-BR" sz="1050" dirty="0">
                <a:solidFill>
                  <a:srgbClr val="5C3176"/>
                </a:solidFill>
              </a:rPr>
              <a:t>: app de dupla verificação via smartphone para atendentes e porteiros, agiliza a verificação e atualização de cadastro de visitantes.</a:t>
            </a:r>
            <a:br>
              <a:rPr lang="pt-BR" sz="1050" dirty="0">
                <a:solidFill>
                  <a:srgbClr val="5C3176"/>
                </a:solidFill>
              </a:rPr>
            </a:br>
            <a:br>
              <a:rPr lang="pt-BR" sz="1050" dirty="0">
                <a:solidFill>
                  <a:srgbClr val="5C3176"/>
                </a:solidFill>
              </a:rPr>
            </a:br>
            <a:r>
              <a:rPr lang="pt-BR" sz="1050" dirty="0" err="1">
                <a:solidFill>
                  <a:srgbClr val="5C3176"/>
                </a:solidFill>
              </a:rPr>
              <a:t>Escabilidade</a:t>
            </a:r>
            <a:r>
              <a:rPr lang="pt-BR" sz="1050" dirty="0">
                <a:solidFill>
                  <a:srgbClr val="5C3176"/>
                </a:solidFill>
              </a:rPr>
              <a:t> – aumento das áreas controladas sem necessidade de investimento em infraestrutura de dados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5CCB6F7-6A23-4936-90AE-B8FDB9689474}"/>
              </a:ext>
            </a:extLst>
          </p:cNvPr>
          <p:cNvSpPr txBox="1"/>
          <p:nvPr/>
        </p:nvSpPr>
        <p:spPr>
          <a:xfrm>
            <a:off x="7944373" y="2011265"/>
            <a:ext cx="32968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5C3176"/>
                </a:solidFill>
              </a:rPr>
              <a:t>Portal Manager – Configurações gerais dos equipamentos e dados das empresas e condomínios envolvidos</a:t>
            </a:r>
            <a:br>
              <a:rPr lang="pt-BR" sz="1050" dirty="0">
                <a:solidFill>
                  <a:srgbClr val="5C3176"/>
                </a:solidFill>
              </a:rPr>
            </a:br>
            <a:br>
              <a:rPr lang="pt-BR" sz="1050" dirty="0">
                <a:solidFill>
                  <a:srgbClr val="5C3176"/>
                </a:solidFill>
              </a:rPr>
            </a:br>
            <a:r>
              <a:rPr lang="pt-BR" sz="1050" dirty="0">
                <a:solidFill>
                  <a:srgbClr val="5C3176"/>
                </a:solidFill>
              </a:rPr>
              <a:t>Dashboards completas dos pontos cadastrados, locais monitorados, quantidade de acessos , características dos usuários;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Cadastro de contas, parceiros e unidades</a:t>
            </a:r>
            <a:br>
              <a:rPr lang="pt-BR" sz="1050" dirty="0">
                <a:solidFill>
                  <a:srgbClr val="5C3176"/>
                </a:solidFill>
              </a:rPr>
            </a:br>
            <a:br>
              <a:rPr lang="pt-BR" sz="1050" dirty="0">
                <a:solidFill>
                  <a:srgbClr val="5C3176"/>
                </a:solidFill>
              </a:rPr>
            </a:br>
            <a:r>
              <a:rPr lang="pt-BR" sz="1050" dirty="0">
                <a:solidFill>
                  <a:srgbClr val="5C3176"/>
                </a:solidFill>
              </a:rPr>
              <a:t>Meu cadastro e configurações dos ATS</a:t>
            </a:r>
            <a:br>
              <a:rPr lang="pt-BR" sz="1050" dirty="0">
                <a:solidFill>
                  <a:srgbClr val="5C3176"/>
                </a:solidFill>
              </a:rPr>
            </a:br>
            <a:r>
              <a:rPr lang="pt-BR" sz="1050" dirty="0">
                <a:solidFill>
                  <a:srgbClr val="5C3176"/>
                </a:solidFill>
              </a:rPr>
              <a:t>( Active Terminal Sensor )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Cadastro de usuários e de dados de acesso;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>
                <a:solidFill>
                  <a:srgbClr val="5C3176"/>
                </a:solidFill>
              </a:rPr>
              <a:t>APIs Prontas para integrar a sua solução facilmente no intercâmbio entre informações com diferentes linguagens de programação compatíveis aos nossos equipamentos;</a:t>
            </a:r>
          </a:p>
          <a:p>
            <a:endParaRPr lang="pt-BR" sz="1050" dirty="0">
              <a:solidFill>
                <a:srgbClr val="5C3176"/>
              </a:solidFill>
            </a:endParaRPr>
          </a:p>
          <a:p>
            <a:r>
              <a:rPr lang="pt-BR" sz="1050" dirty="0" err="1">
                <a:solidFill>
                  <a:srgbClr val="5C3176"/>
                </a:solidFill>
              </a:rPr>
              <a:t>Escabilidade</a:t>
            </a:r>
            <a:r>
              <a:rPr lang="pt-BR" sz="1050" dirty="0">
                <a:solidFill>
                  <a:srgbClr val="5C3176"/>
                </a:solidFill>
              </a:rPr>
              <a:t> - aumento das áreas controladas sem necessidade de investimento em infraestrutura de dados.</a:t>
            </a:r>
          </a:p>
          <a:p>
            <a:endParaRPr lang="pt-BR" sz="1050" dirty="0">
              <a:solidFill>
                <a:srgbClr val="5C3176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2D9AEC1-C12A-4F85-AA8E-9FBB3D154B8A}"/>
              </a:ext>
            </a:extLst>
          </p:cNvPr>
          <p:cNvSpPr/>
          <p:nvPr/>
        </p:nvSpPr>
        <p:spPr>
          <a:xfrm>
            <a:off x="700480" y="2155971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58095B4-66F1-45CC-AD0C-B9252630C2D8}"/>
              </a:ext>
            </a:extLst>
          </p:cNvPr>
          <p:cNvSpPr/>
          <p:nvPr/>
        </p:nvSpPr>
        <p:spPr>
          <a:xfrm>
            <a:off x="692089" y="2464558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47BA461-2E91-4361-A2E8-294DA7B3CC53}"/>
              </a:ext>
            </a:extLst>
          </p:cNvPr>
          <p:cNvSpPr/>
          <p:nvPr/>
        </p:nvSpPr>
        <p:spPr>
          <a:xfrm>
            <a:off x="693485" y="2990327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1C496A95-DE34-4543-9956-3B67EB6FC7E2}"/>
              </a:ext>
            </a:extLst>
          </p:cNvPr>
          <p:cNvSpPr/>
          <p:nvPr/>
        </p:nvSpPr>
        <p:spPr>
          <a:xfrm>
            <a:off x="686493" y="3440595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4DEF927-E21C-49A6-A79B-ED3C30AFB94B}"/>
              </a:ext>
            </a:extLst>
          </p:cNvPr>
          <p:cNvSpPr/>
          <p:nvPr/>
        </p:nvSpPr>
        <p:spPr>
          <a:xfrm>
            <a:off x="686487" y="3920923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01CF5BB-9FC0-4900-A649-7D1FFEADC43C}"/>
              </a:ext>
            </a:extLst>
          </p:cNvPr>
          <p:cNvSpPr/>
          <p:nvPr/>
        </p:nvSpPr>
        <p:spPr>
          <a:xfrm>
            <a:off x="679494" y="4219876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084F4C29-040F-4F2B-A32D-D167B7A57F53}"/>
              </a:ext>
            </a:extLst>
          </p:cNvPr>
          <p:cNvSpPr/>
          <p:nvPr/>
        </p:nvSpPr>
        <p:spPr>
          <a:xfrm>
            <a:off x="686493" y="4732829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2A01C981-633A-41EB-A3C7-D25EFACA79F3}"/>
              </a:ext>
            </a:extLst>
          </p:cNvPr>
          <p:cNvSpPr/>
          <p:nvPr/>
        </p:nvSpPr>
        <p:spPr>
          <a:xfrm>
            <a:off x="679494" y="5170281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A329AC30-488A-466A-877C-8725C5DB067D}"/>
              </a:ext>
            </a:extLst>
          </p:cNvPr>
          <p:cNvSpPr/>
          <p:nvPr/>
        </p:nvSpPr>
        <p:spPr>
          <a:xfrm>
            <a:off x="676683" y="5481684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2D3FB98-7CF6-423D-8D3E-54FA8229EE05}"/>
              </a:ext>
            </a:extLst>
          </p:cNvPr>
          <p:cNvSpPr/>
          <p:nvPr/>
        </p:nvSpPr>
        <p:spPr>
          <a:xfrm>
            <a:off x="4233647" y="2115424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4E51E9A9-8EDB-43E0-9195-F4DE29C71663}"/>
              </a:ext>
            </a:extLst>
          </p:cNvPr>
          <p:cNvSpPr/>
          <p:nvPr/>
        </p:nvSpPr>
        <p:spPr>
          <a:xfrm>
            <a:off x="4225256" y="2583402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31502319-5F58-475C-8033-E26884790B1E}"/>
              </a:ext>
            </a:extLst>
          </p:cNvPr>
          <p:cNvSpPr/>
          <p:nvPr/>
        </p:nvSpPr>
        <p:spPr>
          <a:xfrm>
            <a:off x="4226652" y="3226617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B54325B0-3E70-4E56-9F7A-51EE6B5B5182}"/>
              </a:ext>
            </a:extLst>
          </p:cNvPr>
          <p:cNvSpPr/>
          <p:nvPr/>
        </p:nvSpPr>
        <p:spPr>
          <a:xfrm>
            <a:off x="4219660" y="3718830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79C4A4B-C4AD-4276-AAF8-6BE032FEF5A3}"/>
              </a:ext>
            </a:extLst>
          </p:cNvPr>
          <p:cNvSpPr/>
          <p:nvPr/>
        </p:nvSpPr>
        <p:spPr>
          <a:xfrm>
            <a:off x="4228043" y="4039767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C0511969-DE96-417C-98C7-BC7C8E49E00B}"/>
              </a:ext>
            </a:extLst>
          </p:cNvPr>
          <p:cNvSpPr/>
          <p:nvPr/>
        </p:nvSpPr>
        <p:spPr>
          <a:xfrm>
            <a:off x="4212661" y="4363887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8BB2E12-1550-4D6B-A423-ABECEFB763C9}"/>
              </a:ext>
            </a:extLst>
          </p:cNvPr>
          <p:cNvSpPr/>
          <p:nvPr/>
        </p:nvSpPr>
        <p:spPr>
          <a:xfrm>
            <a:off x="4219660" y="4826506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75A07A8A-A2D7-4BA1-9205-11A0E7D7373A}"/>
              </a:ext>
            </a:extLst>
          </p:cNvPr>
          <p:cNvSpPr/>
          <p:nvPr/>
        </p:nvSpPr>
        <p:spPr>
          <a:xfrm>
            <a:off x="4212661" y="5154901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0F4701C-EF5B-4C83-B8A8-7A1606073B89}"/>
              </a:ext>
            </a:extLst>
          </p:cNvPr>
          <p:cNvSpPr/>
          <p:nvPr/>
        </p:nvSpPr>
        <p:spPr>
          <a:xfrm>
            <a:off x="4209850" y="5801864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8D2B4026-16E4-4C2D-A590-E4169CA79D63}"/>
              </a:ext>
            </a:extLst>
          </p:cNvPr>
          <p:cNvSpPr/>
          <p:nvPr/>
        </p:nvSpPr>
        <p:spPr>
          <a:xfrm>
            <a:off x="7833947" y="2118220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6FCE5E04-E44A-47A2-B7E6-339DF236F13A}"/>
              </a:ext>
            </a:extLst>
          </p:cNvPr>
          <p:cNvSpPr/>
          <p:nvPr/>
        </p:nvSpPr>
        <p:spPr>
          <a:xfrm>
            <a:off x="7826952" y="2776407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79C362AA-6954-4E12-9764-806E06C59A4B}"/>
              </a:ext>
            </a:extLst>
          </p:cNvPr>
          <p:cNvSpPr/>
          <p:nvPr/>
        </p:nvSpPr>
        <p:spPr>
          <a:xfrm>
            <a:off x="7819960" y="3377677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9595059-BC4F-4F6F-9475-F61176FB3A78}"/>
              </a:ext>
            </a:extLst>
          </p:cNvPr>
          <p:cNvSpPr/>
          <p:nvPr/>
        </p:nvSpPr>
        <p:spPr>
          <a:xfrm>
            <a:off x="7819954" y="3715392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2B20E930-B130-4671-A7B6-CF009618B2FF}"/>
              </a:ext>
            </a:extLst>
          </p:cNvPr>
          <p:cNvSpPr/>
          <p:nvPr/>
        </p:nvSpPr>
        <p:spPr>
          <a:xfrm>
            <a:off x="7737460" y="4182125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06B8CD3-D4E4-436F-B3B0-721497EE29B1}"/>
              </a:ext>
            </a:extLst>
          </p:cNvPr>
          <p:cNvSpPr/>
          <p:nvPr/>
        </p:nvSpPr>
        <p:spPr>
          <a:xfrm>
            <a:off x="7819960" y="4535687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4781886B-6FBA-4621-89BD-FE60BFB8F964}"/>
              </a:ext>
            </a:extLst>
          </p:cNvPr>
          <p:cNvSpPr/>
          <p:nvPr/>
        </p:nvSpPr>
        <p:spPr>
          <a:xfrm>
            <a:off x="7810150" y="5334876"/>
            <a:ext cx="75501" cy="75501"/>
          </a:xfrm>
          <a:prstGeom prst="ellipse">
            <a:avLst/>
          </a:prstGeom>
          <a:solidFill>
            <a:srgbClr val="5C31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09920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relógio, escuro, tela&#10;&#10;Descrição gerada automaticamente">
            <a:extLst>
              <a:ext uri="{FF2B5EF4-FFF2-40B4-BE49-F238E27FC236}">
                <a16:creationId xmlns:a16="http://schemas.microsoft.com/office/drawing/2014/main" id="{F7574572-9814-4880-9025-8F2D7E490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891" y="84083"/>
            <a:ext cx="3600156" cy="1130146"/>
          </a:xfrm>
          <a:prstGeom prst="rect">
            <a:avLst/>
          </a:prstGeom>
        </p:spPr>
      </p:pic>
      <p:pic>
        <p:nvPicPr>
          <p:cNvPr id="5" name="Imagem 4" descr="Tela de celular com texto branco sobre fundo preto&#10;&#10;Descrição gerada automaticamente">
            <a:extLst>
              <a:ext uri="{FF2B5EF4-FFF2-40B4-BE49-F238E27FC236}">
                <a16:creationId xmlns:a16="http://schemas.microsoft.com/office/drawing/2014/main" id="{1EB698D1-691D-4363-9835-7C4A208F9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416943"/>
            <a:ext cx="11887199" cy="40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487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E442E950-033B-456C-9993-3067AFAF3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608" y="-401484"/>
            <a:ext cx="5018051" cy="7785695"/>
          </a:xfrm>
          <a:prstGeom prst="rect">
            <a:avLst/>
          </a:prstGeom>
        </p:spPr>
      </p:pic>
      <p:pic>
        <p:nvPicPr>
          <p:cNvPr id="4" name="Imagem 3" descr="Uma imagem contendo placar, relógio, desenho&#10;&#10;Descrição gerada automaticamente">
            <a:extLst>
              <a:ext uri="{FF2B5EF4-FFF2-40B4-BE49-F238E27FC236}">
                <a16:creationId xmlns:a16="http://schemas.microsoft.com/office/drawing/2014/main" id="{AB3C4F2A-EC18-429E-90EB-007592306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010" y="247511"/>
            <a:ext cx="2372598" cy="11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137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escuro, preto, placa, vermelho&#10;&#10;Descrição gerada automaticamente">
            <a:extLst>
              <a:ext uri="{FF2B5EF4-FFF2-40B4-BE49-F238E27FC236}">
                <a16:creationId xmlns:a16="http://schemas.microsoft.com/office/drawing/2014/main" id="{52E6E40C-2F9E-48BF-9245-28F134159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530" y="540610"/>
            <a:ext cx="4241271" cy="1187302"/>
          </a:xfrm>
          <a:prstGeom prst="rect">
            <a:avLst/>
          </a:prstGeom>
        </p:spPr>
      </p:pic>
      <p:pic>
        <p:nvPicPr>
          <p:cNvPr id="3" name="Imagem 2" descr="Monitor de computador&#10;&#10;Descrição gerada automaticamente">
            <a:extLst>
              <a:ext uri="{FF2B5EF4-FFF2-40B4-BE49-F238E27FC236}">
                <a16:creationId xmlns:a16="http://schemas.microsoft.com/office/drawing/2014/main" id="{1E9D8E18-35F0-4E3E-B3C4-DF5A7DF88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110" y="1727912"/>
            <a:ext cx="4105275" cy="3829050"/>
          </a:xfrm>
          <a:prstGeom prst="rect">
            <a:avLst/>
          </a:prstGeom>
        </p:spPr>
      </p:pic>
      <p:pic>
        <p:nvPicPr>
          <p:cNvPr id="8" name="Imagem 7" descr="Tela preta com letras brancas&#10;&#10;Descrição gerada automaticamente">
            <a:extLst>
              <a:ext uri="{FF2B5EF4-FFF2-40B4-BE49-F238E27FC236}">
                <a16:creationId xmlns:a16="http://schemas.microsoft.com/office/drawing/2014/main" id="{1B7AE703-572C-4AD7-8571-279A4DEBE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241" y="1727912"/>
            <a:ext cx="8531274" cy="370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5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escuro, tela, relógio, quarto&#10;&#10;Descrição gerada automaticamente">
            <a:extLst>
              <a:ext uri="{FF2B5EF4-FFF2-40B4-BE49-F238E27FC236}">
                <a16:creationId xmlns:a16="http://schemas.microsoft.com/office/drawing/2014/main" id="{08749FA7-F38C-431D-AF05-D5155C8FE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210" y="498017"/>
            <a:ext cx="4241271" cy="1219712"/>
          </a:xfrm>
          <a:prstGeom prst="rect">
            <a:avLst/>
          </a:prstGeom>
        </p:spPr>
      </p:pic>
      <p:pic>
        <p:nvPicPr>
          <p:cNvPr id="3" name="Imagem 2" descr="Monitor de computador com fundo branco&#10;&#10;Descrição gerada automaticamente">
            <a:extLst>
              <a:ext uri="{FF2B5EF4-FFF2-40B4-BE49-F238E27FC236}">
                <a16:creationId xmlns:a16="http://schemas.microsoft.com/office/drawing/2014/main" id="{B7A30C12-9AAF-4A42-80B1-51A3DF3C1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430" y="1717729"/>
            <a:ext cx="4105275" cy="3829050"/>
          </a:xfrm>
          <a:prstGeom prst="rect">
            <a:avLst/>
          </a:prstGeom>
        </p:spPr>
      </p:pic>
      <p:pic>
        <p:nvPicPr>
          <p:cNvPr id="10" name="Imagem 9" descr="Tela preta com letras brancas&#10;&#10;Descrição gerada automaticamente">
            <a:extLst>
              <a:ext uri="{FF2B5EF4-FFF2-40B4-BE49-F238E27FC236}">
                <a16:creationId xmlns:a16="http://schemas.microsoft.com/office/drawing/2014/main" id="{99B074E0-FD38-4C92-B2F3-30236ECF5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542" y="1918322"/>
            <a:ext cx="8634915" cy="344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663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elular com tela ligada&#10;&#10;Descrição gerada automaticamente">
            <a:extLst>
              <a:ext uri="{FF2B5EF4-FFF2-40B4-BE49-F238E27FC236}">
                <a16:creationId xmlns:a16="http://schemas.microsoft.com/office/drawing/2014/main" id="{352634EC-A706-4E99-A05E-8E2F248A0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52" y="421341"/>
            <a:ext cx="4420131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B6CFA91-C056-4B7D-9B6A-FDD6F9869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129" y="542349"/>
            <a:ext cx="2995182" cy="1131048"/>
          </a:xfrm>
          <a:prstGeom prst="rect">
            <a:avLst/>
          </a:prstGeom>
        </p:spPr>
      </p:pic>
      <p:pic>
        <p:nvPicPr>
          <p:cNvPr id="5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998D2652-68E9-47F1-805F-46FFF51FE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311" y="2565721"/>
            <a:ext cx="6759388" cy="256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396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8912</TotalTime>
  <Words>327</Words>
  <Application>Microsoft Macintosh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Hurme Geometric Sans 4</vt:lpstr>
      <vt:lpstr>Montserrat</vt:lpstr>
      <vt:lpstr>Roboto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Donato Cardoso</cp:lastModifiedBy>
  <cp:revision>445</cp:revision>
  <cp:lastPrinted>2019-06-24T15:47:05Z</cp:lastPrinted>
  <dcterms:created xsi:type="dcterms:W3CDTF">2019-04-09T12:56:58Z</dcterms:created>
  <dcterms:modified xsi:type="dcterms:W3CDTF">2020-11-09T19:41:51Z</dcterms:modified>
</cp:coreProperties>
</file>