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2" r:id="rId2"/>
    <p:sldId id="366" r:id="rId3"/>
    <p:sldId id="265" r:id="rId4"/>
    <p:sldId id="399" r:id="rId5"/>
    <p:sldId id="397" r:id="rId6"/>
    <p:sldId id="363" r:id="rId7"/>
    <p:sldId id="386" r:id="rId8"/>
    <p:sldId id="387" r:id="rId9"/>
    <p:sldId id="388" r:id="rId10"/>
    <p:sldId id="405" r:id="rId11"/>
    <p:sldId id="380" r:id="rId12"/>
    <p:sldId id="269" r:id="rId13"/>
    <p:sldId id="375" r:id="rId14"/>
    <p:sldId id="364" r:id="rId15"/>
    <p:sldId id="398" r:id="rId16"/>
    <p:sldId id="358" r:id="rId17"/>
    <p:sldId id="370" r:id="rId18"/>
    <p:sldId id="300" r:id="rId19"/>
    <p:sldId id="391" r:id="rId20"/>
    <p:sldId id="367" r:id="rId21"/>
    <p:sldId id="368" r:id="rId22"/>
    <p:sldId id="393" r:id="rId23"/>
    <p:sldId id="261" r:id="rId24"/>
    <p:sldId id="355" r:id="rId25"/>
    <p:sldId id="369" r:id="rId26"/>
    <p:sldId id="359" r:id="rId27"/>
    <p:sldId id="392" r:id="rId28"/>
    <p:sldId id="360" r:id="rId29"/>
    <p:sldId id="361" r:id="rId30"/>
    <p:sldId id="371" r:id="rId31"/>
    <p:sldId id="390" r:id="rId32"/>
    <p:sldId id="373" r:id="rId33"/>
    <p:sldId id="374" r:id="rId34"/>
    <p:sldId id="271" r:id="rId35"/>
    <p:sldId id="396" r:id="rId36"/>
    <p:sldId id="296" r:id="rId37"/>
    <p:sldId id="356" r:id="rId3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ato Cardoso" initials="DC" lastIdx="2" clrIdx="0">
    <p:extLst>
      <p:ext uri="{19B8F6BF-5375-455C-9EA6-DF929625EA0E}">
        <p15:presenceInfo xmlns:p15="http://schemas.microsoft.com/office/powerpoint/2012/main" userId="8e65f5913e571a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A1FD"/>
    <a:srgbClr val="512962"/>
    <a:srgbClr val="4B316B"/>
    <a:srgbClr val="512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3" autoAdjust="0"/>
    <p:restoredTop sz="76935" autoAdjust="0"/>
  </p:normalViewPr>
  <p:slideViewPr>
    <p:cSldViewPr>
      <p:cViewPr varScale="1">
        <p:scale>
          <a:sx n="116" d="100"/>
          <a:sy n="116" d="100"/>
        </p:scale>
        <p:origin x="1890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FD88-46D7-1747-93B1-D3799FA753B5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3E204-A859-0E4A-BB96-44450438F7E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095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84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9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622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544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59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70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259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186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488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794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641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015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4494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592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854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939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436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dirty="0"/>
            </a:b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495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364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717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356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314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953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353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285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250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28C30-CF82-184D-B775-D143CD94CC98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6620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21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.</a:t>
            </a:r>
            <a:r>
              <a:rPr lang="pt-BR" noProof="0" dirty="0" err="1"/>
              <a:t>run</a:t>
            </a:r>
            <a:r>
              <a:rPr lang="pt-BR" noProof="0" dirty="0"/>
              <a:t>!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581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28C30-CF82-184D-B775-D143CD94CC98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783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278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662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409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521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33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3E204-A859-0E4A-BB96-44450438F7E5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54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E6CB1-FC96-4996-B54E-FDE154FFE12F}" type="datetimeFigureOut">
              <a:rPr lang="pt-BR" smtClean="0"/>
              <a:pPr/>
              <a:t>27/05/2022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65A90-7659-478D-8DCB-A77CBE0D3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1.mp4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file:///C:\Users\Danilo\Downloads\WhatsApp%20Video%202021-04-15%20at%2010.54.34.mp4" TargetMode="Externa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D02728DA-D8C4-F040-A1B9-8A89114E4028}"/>
              </a:ext>
            </a:extLst>
          </p:cNvPr>
          <p:cNvSpPr txBox="1"/>
          <p:nvPr/>
        </p:nvSpPr>
        <p:spPr>
          <a:xfrm>
            <a:off x="3744767" y="3810016"/>
            <a:ext cx="17850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512A6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Business Overview</a:t>
            </a:r>
          </a:p>
        </p:txBody>
      </p:sp>
      <p:pic>
        <p:nvPicPr>
          <p:cNvPr id="4" name="Picture 2" descr="C:\Users\Danilo\Downloads\Capa v4.png">
            <a:extLst>
              <a:ext uri="{FF2B5EF4-FFF2-40B4-BE49-F238E27FC236}">
                <a16:creationId xmlns:a16="http://schemas.microsoft.com/office/drawing/2014/main" id="{7AD3C6E0-918C-0743-8FD3-8C14F341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1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229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jogo de vídeo game&#10;&#10;Descrição gerada automaticamente">
            <a:extLst>
              <a:ext uri="{FF2B5EF4-FFF2-40B4-BE49-F238E27FC236}">
                <a16:creationId xmlns:a16="http://schemas.microsoft.com/office/drawing/2014/main" id="{4234F836-00A8-4172-AE18-248F478508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42"/>
            <a:ext cx="9143999" cy="514141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3AB8AFC-BA68-4A77-BE46-394989155345}"/>
              </a:ext>
            </a:extLst>
          </p:cNvPr>
          <p:cNvSpPr txBox="1"/>
          <p:nvPr/>
        </p:nvSpPr>
        <p:spPr>
          <a:xfrm>
            <a:off x="395536" y="41151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2007 – INÍCIO DA ERA DIGITAL (</a:t>
            </a:r>
            <a:r>
              <a:rPr lang="pt-BR" sz="2400" b="1" err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APPs</a:t>
            </a:r>
            <a:r>
              <a:rPr lang="pt-BR" sz="2400" b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pt-BR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pt-BR" sz="2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jogo de vídeo game&#10;&#10;Descrição gerada automaticamente">
            <a:extLst>
              <a:ext uri="{FF2B5EF4-FFF2-40B4-BE49-F238E27FC236}">
                <a16:creationId xmlns:a16="http://schemas.microsoft.com/office/drawing/2014/main" id="{33AE378D-BF8C-4006-B1FD-ED1F7FB479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2A1CEB2-A9FF-954A-93EA-7AC2C32CA32C}"/>
              </a:ext>
            </a:extLst>
          </p:cNvPr>
          <p:cNvSpPr txBox="1"/>
          <p:nvPr/>
        </p:nvSpPr>
        <p:spPr>
          <a:xfrm>
            <a:off x="395536" y="41151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2010 – “MOVIMENTO UBER”</a:t>
            </a:r>
            <a:endParaRPr lang="pt-BR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pt-BR" sz="24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4D3E9A3-9046-4684-851C-621E3D286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28" y="1385887"/>
            <a:ext cx="4974859" cy="286464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7122EA2-52F3-479D-96C4-B761865F04FF}"/>
              </a:ext>
            </a:extLst>
          </p:cNvPr>
          <p:cNvSpPr/>
          <p:nvPr/>
        </p:nvSpPr>
        <p:spPr>
          <a:xfrm>
            <a:off x="5486400" y="1143001"/>
            <a:ext cx="892969" cy="3228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B5F40E-C588-4702-B692-86B11A33135C}"/>
              </a:ext>
            </a:extLst>
          </p:cNvPr>
          <p:cNvSpPr/>
          <p:nvPr/>
        </p:nvSpPr>
        <p:spPr>
          <a:xfrm>
            <a:off x="874346" y="1278732"/>
            <a:ext cx="892969" cy="3228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2F9587-BC38-4AD4-822E-E6AB1248B6F1}"/>
              </a:ext>
            </a:extLst>
          </p:cNvPr>
          <p:cNvSpPr txBox="1"/>
          <p:nvPr/>
        </p:nvSpPr>
        <p:spPr>
          <a:xfrm>
            <a:off x="5932884" y="1975670"/>
            <a:ext cx="252754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POR QUE AINDA PRECISA DE INTERMEDIÁRIOS?</a:t>
            </a:r>
          </a:p>
        </p:txBody>
      </p:sp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34504A8-D45E-47A9-B07C-4378F17545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75"/>
          <a:stretch/>
        </p:blipFill>
        <p:spPr>
          <a:xfrm>
            <a:off x="0" y="0"/>
            <a:ext cx="55801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la de celular&#10;&#10;Descrição gerada automaticamente">
            <a:extLst>
              <a:ext uri="{FF2B5EF4-FFF2-40B4-BE49-F238E27FC236}">
                <a16:creationId xmlns:a16="http://schemas.microsoft.com/office/drawing/2014/main" id="{0D33E0E3-6474-4E97-80B5-C378B47E1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20D09B4-D7D5-478E-BDA6-CB6E2EF0B89E}"/>
              </a:ext>
            </a:extLst>
          </p:cNvPr>
          <p:cNvSpPr/>
          <p:nvPr/>
        </p:nvSpPr>
        <p:spPr>
          <a:xfrm>
            <a:off x="1400175" y="1271588"/>
            <a:ext cx="3521869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679A9F-7495-430B-A247-168BB08EDC1C}"/>
              </a:ext>
            </a:extLst>
          </p:cNvPr>
          <p:cNvSpPr txBox="1"/>
          <p:nvPr/>
        </p:nvSpPr>
        <p:spPr>
          <a:xfrm>
            <a:off x="1259632" y="915566"/>
            <a:ext cx="3918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b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SEGURANÇA</a:t>
            </a:r>
          </a:p>
          <a:p>
            <a:pPr algn="r"/>
            <a:r>
              <a:rPr lang="pt-BR" sz="4800" b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DADOS</a:t>
            </a:r>
          </a:p>
          <a:p>
            <a:pPr algn="r"/>
            <a:r>
              <a:rPr lang="pt-BR" sz="4800" b="1">
                <a:solidFill>
                  <a:srgbClr val="5A437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LGPD</a:t>
            </a:r>
            <a:br>
              <a:rPr lang="pt-BR" sz="2400">
                <a:solidFill>
                  <a:srgbClr val="5A4376"/>
                </a:solidFill>
                <a:latin typeface="HurmeGeometricSans4W00-Blk" panose="020B0A00020000000000" pitchFamily="34" charset="0"/>
              </a:rPr>
            </a:br>
            <a:endParaRPr lang="pt-BR" sz="2400">
              <a:solidFill>
                <a:srgbClr val="5A4376"/>
              </a:solidFill>
              <a:latin typeface="HurmeGeometricSans4W00-Rg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0B9D7074-1465-0749-B6DB-2CAB55C86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99"/>
            <a:ext cx="9144000" cy="5141415"/>
          </a:xfrm>
          <a:prstGeom prst="rect">
            <a:avLst/>
          </a:prstGeom>
        </p:spPr>
      </p:pic>
      <p:pic>
        <p:nvPicPr>
          <p:cNvPr id="6149" name="Picture 5" descr="C:\Users\Danilo\Downloads\Smart-City-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0037" y="105002"/>
            <a:ext cx="5364088" cy="4157938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CB0D394-5425-2347-B32F-EC905DE0CFFD}"/>
              </a:ext>
            </a:extLst>
          </p:cNvPr>
          <p:cNvSpPr/>
          <p:nvPr/>
        </p:nvSpPr>
        <p:spPr>
          <a:xfrm>
            <a:off x="646501" y="1224144"/>
            <a:ext cx="2592288" cy="2538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RÁPIDO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SIMPLES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SEGURO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INTELIGENTE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COMFORTÁVEL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ESCALÁVEL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48127F-86AF-D849-A198-E4846AE8307A}"/>
              </a:ext>
            </a:extLst>
          </p:cNvPr>
          <p:cNvSpPr/>
          <p:nvPr/>
        </p:nvSpPr>
        <p:spPr>
          <a:xfrm>
            <a:off x="827584" y="580770"/>
            <a:ext cx="1936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4B316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SMARTCITIES</a:t>
            </a:r>
          </a:p>
          <a:p>
            <a:r>
              <a:rPr lang="pt-BR" b="1" dirty="0">
                <a:solidFill>
                  <a:srgbClr val="4B316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COMEÇAM AQUI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889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lo\Desktop\20 - Access apresentação sl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7707" cy="5143500"/>
          </a:xfrm>
          <a:prstGeom prst="rect">
            <a:avLst/>
          </a:prstGeom>
          <a:noFill/>
        </p:spPr>
      </p:pic>
      <p:sp>
        <p:nvSpPr>
          <p:cNvPr id="19" name="CaixaDeTexto 18"/>
          <p:cNvSpPr txBox="1"/>
          <p:nvPr/>
        </p:nvSpPr>
        <p:spPr>
          <a:xfrm>
            <a:off x="265954" y="3507854"/>
            <a:ext cx="1188147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Mobile First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Único ID para 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qualquer lugar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contato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acesso expresso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filas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545753" y="3511360"/>
            <a:ext cx="146065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Ofereça para seus 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convidados mesmos 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benefícios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contato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acesso expresso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filas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079999" y="3483140"/>
            <a:ext cx="1329210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Reserve espaços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serviços, produtos 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em qualquer lugar</a:t>
            </a:r>
            <a:endParaRPr lang="pt-BR" sz="1050">
              <a:solidFill>
                <a:schemeClr val="tx1">
                  <a:lumMod val="85000"/>
                  <a:lumOff val="1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contato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acesso expresso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filas</a:t>
            </a:r>
          </a:p>
          <a:p>
            <a:pPr algn="ctr"/>
            <a:endParaRPr lang="pt-BR" sz="1050">
              <a:solidFill>
                <a:schemeClr val="tx1">
                  <a:lumMod val="85000"/>
                  <a:lumOff val="15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520837" y="3507854"/>
            <a:ext cx="1394934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Crie, organize e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gerencie reuniões e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assembléias virtuais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na mesma 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plataforma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986875" y="3509883"/>
            <a:ext cx="1502334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Escolha seu cartão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de crédito preferido e 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pague para acessar,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sem filas, 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mensalidade</a:t>
            </a:r>
            <a:endParaRPr lang="pt-BR" sz="1050" b="1">
              <a:solidFill>
                <a:schemeClr val="tx1">
                  <a:lumMod val="85000"/>
                  <a:lumOff val="15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402638" y="3532679"/>
            <a:ext cx="1653017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Crie e programe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pesquisas e 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verifique em real time 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como está a experiência </a:t>
            </a:r>
          </a:p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do seu usuário</a:t>
            </a:r>
          </a:p>
          <a:p>
            <a:pPr algn="ctr"/>
            <a:endParaRPr lang="pt-BR" sz="1050">
              <a:solidFill>
                <a:schemeClr val="tx1">
                  <a:lumMod val="85000"/>
                  <a:lumOff val="15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69814" y="710575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Único ID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913872" y="710575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Convites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311799" y="710575"/>
            <a:ext cx="825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Reservas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860721" y="710575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Reuniões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6251302" y="710575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Pagamento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7802617" y="710575"/>
            <a:ext cx="906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Pesquisas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66F36E1-15EE-9244-98C5-3CF277F54468}"/>
              </a:ext>
            </a:extLst>
          </p:cNvPr>
          <p:cNvSpPr txBox="1"/>
          <p:nvPr/>
        </p:nvSpPr>
        <p:spPr>
          <a:xfrm>
            <a:off x="225431" y="252299"/>
            <a:ext cx="50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SUPERAPP FEATURES...</a:t>
            </a:r>
          </a:p>
        </p:txBody>
      </p:sp>
    </p:spTree>
    <p:extLst>
      <p:ext uri="{BB962C8B-B14F-4D97-AF65-F5344CB8AC3E}">
        <p14:creationId xmlns:p14="http://schemas.microsoft.com/office/powerpoint/2010/main" val="31403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Users\Danilo\Downloads\Slide 3 etapas 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7707" cy="5143500"/>
          </a:xfrm>
          <a:prstGeom prst="rect">
            <a:avLst/>
          </a:prstGeom>
          <a:noFill/>
        </p:spPr>
      </p:pic>
      <p:pic>
        <p:nvPicPr>
          <p:cNvPr id="2060" name="Picture 12" descr="C:\Users\Danilo\Downloads\Slide 3 etapas 0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7707" cy="5143500"/>
          </a:xfrm>
          <a:prstGeom prst="rect">
            <a:avLst/>
          </a:prstGeom>
          <a:noFill/>
        </p:spPr>
      </p:pic>
      <p:pic>
        <p:nvPicPr>
          <p:cNvPr id="2059" name="Picture 11" descr="C:\Users\Danilo\Downloads\Slide 3 etapas 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7707" cy="5143500"/>
          </a:xfrm>
          <a:prstGeom prst="rect">
            <a:avLst/>
          </a:prstGeom>
          <a:noFill/>
        </p:spPr>
      </p:pic>
      <p:pic>
        <p:nvPicPr>
          <p:cNvPr id="2062" name="Picture 14" descr="C:\Users\Danilo\Downloads\Slide 3 etapas 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7707" cy="5143500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9A4DFF6-C150-3348-8DBB-00AECF8DFB18}"/>
              </a:ext>
            </a:extLst>
          </p:cNvPr>
          <p:cNvSpPr txBox="1"/>
          <p:nvPr/>
        </p:nvSpPr>
        <p:spPr>
          <a:xfrm>
            <a:off x="1065700" y="915566"/>
            <a:ext cx="142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>
                <a:solidFill>
                  <a:srgbClr val="512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IMPACTS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030D98-A80D-BC4E-BAC7-ED42FC22A206}"/>
              </a:ext>
            </a:extLst>
          </p:cNvPr>
          <p:cNvSpPr txBox="1"/>
          <p:nvPr/>
        </p:nvSpPr>
        <p:spPr>
          <a:xfrm>
            <a:off x="3491880" y="843558"/>
            <a:ext cx="202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>
                <a:solidFill>
                  <a:srgbClr val="512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PANDEMIC </a:t>
            </a:r>
          </a:p>
          <a:p>
            <a:pPr algn="ctr"/>
            <a:r>
              <a:rPr lang="pt-BR" sz="1200" b="1">
                <a:solidFill>
                  <a:srgbClr val="512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NORMAL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F670AB-36D1-024F-AEC3-9411315D5599}"/>
              </a:ext>
            </a:extLst>
          </p:cNvPr>
          <p:cNvSpPr txBox="1"/>
          <p:nvPr/>
        </p:nvSpPr>
        <p:spPr>
          <a:xfrm>
            <a:off x="6748844" y="915566"/>
            <a:ext cx="1423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>
                <a:solidFill>
                  <a:srgbClr val="512A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 APP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653011-3435-2249-8FC2-BC9AAB8A490E}"/>
              </a:ext>
            </a:extLst>
          </p:cNvPr>
          <p:cNvSpPr txBox="1"/>
          <p:nvPr/>
        </p:nvSpPr>
        <p:spPr>
          <a:xfrm>
            <a:off x="821034" y="1846833"/>
            <a:ext cx="196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Distanciamento</a:t>
            </a:r>
          </a:p>
          <a:p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social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8D8E53C-5059-9E4C-9F51-5235722EB963}"/>
              </a:ext>
            </a:extLst>
          </p:cNvPr>
          <p:cNvSpPr txBox="1"/>
          <p:nvPr/>
        </p:nvSpPr>
        <p:spPr>
          <a:xfrm>
            <a:off x="3534979" y="1847452"/>
            <a:ext cx="1960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Ambiente híbrido de trabalho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5BA1A4B-40BA-164C-BBFE-978005AF0239}"/>
              </a:ext>
            </a:extLst>
          </p:cNvPr>
          <p:cNvSpPr txBox="1"/>
          <p:nvPr/>
        </p:nvSpPr>
        <p:spPr>
          <a:xfrm>
            <a:off x="3534979" y="2953385"/>
            <a:ext cx="218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5FB9E3-4B84-5248-8F62-990AF79C8AC8}"/>
              </a:ext>
            </a:extLst>
          </p:cNvPr>
          <p:cNvSpPr txBox="1"/>
          <p:nvPr/>
        </p:nvSpPr>
        <p:spPr>
          <a:xfrm>
            <a:off x="6248924" y="1852398"/>
            <a:ext cx="1960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Controle de acesso sem contato, expresso e mediante reserva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BA39B3D-34BC-1347-8E11-47879ABFCB55}"/>
              </a:ext>
            </a:extLst>
          </p:cNvPr>
          <p:cNvSpPr txBox="1"/>
          <p:nvPr/>
        </p:nvSpPr>
        <p:spPr>
          <a:xfrm>
            <a:off x="261439" y="235456"/>
            <a:ext cx="6377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PANDIMIA VS OPPORTUNIDADE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9C0B198-FC0A-3F4F-89E5-AEF383297888}"/>
              </a:ext>
            </a:extLst>
          </p:cNvPr>
          <p:cNvSpPr/>
          <p:nvPr/>
        </p:nvSpPr>
        <p:spPr>
          <a:xfrm>
            <a:off x="251520" y="483518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50" dirty="0">
                <a:solidFill>
                  <a:srgbClr val="424242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CRISES ACELERAM TENDÊNCIAS</a:t>
            </a:r>
            <a:endParaRPr lang="pt-BR" sz="1350" b="1" dirty="0">
              <a:solidFill>
                <a:srgbClr val="42424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4" grpId="0"/>
      <p:bldP spid="15" grpId="0"/>
      <p:bldP spid="24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 descr="Uma imagem contendo mesa, geladeira, telefone, display&#10;&#10;Descrição gerada automaticamente">
            <a:extLst>
              <a:ext uri="{FF2B5EF4-FFF2-40B4-BE49-F238E27FC236}">
                <a16:creationId xmlns:a16="http://schemas.microsoft.com/office/drawing/2014/main" id="{6AD92E6F-3FAD-5546-8A9D-46D9B0ED0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7513"/>
          <a:stretch/>
        </p:blipFill>
        <p:spPr>
          <a:xfrm>
            <a:off x="3419872" y="0"/>
            <a:ext cx="5724128" cy="51435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0C8450-7432-BB40-84D1-82392FD9C973}"/>
              </a:ext>
            </a:extLst>
          </p:cNvPr>
          <p:cNvSpPr txBox="1"/>
          <p:nvPr/>
        </p:nvSpPr>
        <p:spPr>
          <a:xfrm>
            <a:off x="75010" y="231108"/>
            <a:ext cx="4496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CRISES ACELERAM</a:t>
            </a:r>
          </a:p>
          <a:p>
            <a:r>
              <a:rPr lang="pt-BR" sz="27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TENDÊNCIAS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17B646-64A0-2F4A-BBC1-14FAD3B0EA70}"/>
              </a:ext>
            </a:extLst>
          </p:cNvPr>
          <p:cNvSpPr txBox="1"/>
          <p:nvPr/>
        </p:nvSpPr>
        <p:spPr>
          <a:xfrm>
            <a:off x="214540" y="1853454"/>
            <a:ext cx="3476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Toda organização precisará gerir seus espaços a partir de agora!</a:t>
            </a:r>
          </a:p>
          <a:p>
            <a:pPr algn="r"/>
            <a:endParaRPr lang="pt-BR" sz="1500" b="1" dirty="0">
              <a:solidFill>
                <a:srgbClr val="512A6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9D60C67-A802-2F45-9823-74C9AAAF936A}"/>
              </a:ext>
            </a:extLst>
          </p:cNvPr>
          <p:cNvSpPr/>
          <p:nvPr/>
        </p:nvSpPr>
        <p:spPr>
          <a:xfrm>
            <a:off x="214712" y="3219822"/>
            <a:ext cx="3116485" cy="1303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350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O mesmo acontecerá para carros, estacionamentos, serviços, docas, estações de recarga de veículos elétricos e outros</a:t>
            </a:r>
          </a:p>
        </p:txBody>
      </p:sp>
    </p:spTree>
    <p:extLst>
      <p:ext uri="{BB962C8B-B14F-4D97-AF65-F5344CB8AC3E}">
        <p14:creationId xmlns:p14="http://schemas.microsoft.com/office/powerpoint/2010/main" val="18858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Uma imagem contendo Forma&#10;&#10;Descrição gerada automaticamente">
            <a:extLst>
              <a:ext uri="{FF2B5EF4-FFF2-40B4-BE49-F238E27FC236}">
                <a16:creationId xmlns:a16="http://schemas.microsoft.com/office/drawing/2014/main" id="{522BE12F-D839-0246-9BBB-77F106C8F9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  <p:pic>
        <p:nvPicPr>
          <p:cNvPr id="5" name="Imagem 4" descr="Calendário&#10;&#10;Descrição gerada automaticamente">
            <a:extLst>
              <a:ext uri="{FF2B5EF4-FFF2-40B4-BE49-F238E27FC236}">
                <a16:creationId xmlns:a16="http://schemas.microsoft.com/office/drawing/2014/main" id="{566F0E1A-E79F-6C4C-BAE1-ED16D2379B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27560" r="58712" b="3074"/>
          <a:stretch/>
        </p:blipFill>
        <p:spPr>
          <a:xfrm>
            <a:off x="-4010" y="1491630"/>
            <a:ext cx="3280974" cy="35676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0496604-6DDE-374F-89C3-8D23EC6BF8E5}"/>
              </a:ext>
            </a:extLst>
          </p:cNvPr>
          <p:cNvSpPr txBox="1"/>
          <p:nvPr/>
        </p:nvSpPr>
        <p:spPr>
          <a:xfrm>
            <a:off x="323528" y="254668"/>
            <a:ext cx="513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NOSSO HARDWARE IOT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4A8FE95-A74D-1446-99F0-70A497E1A613}"/>
              </a:ext>
            </a:extLst>
          </p:cNvPr>
          <p:cNvSpPr txBox="1"/>
          <p:nvPr/>
        </p:nvSpPr>
        <p:spPr>
          <a:xfrm>
            <a:off x="3306721" y="2399036"/>
            <a:ext cx="2560317" cy="1291829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Reconhecimento de smartphone e </a:t>
            </a:r>
          </a:p>
          <a:p>
            <a:pPr>
              <a:lnSpc>
                <a:spcPct val="150000"/>
              </a:lnSpc>
            </a:pPr>
            <a:r>
              <a:rPr lang="pt-BR" b="1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smartcards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449DDE6-F2BF-254F-A5AC-5103E60B2AD7}"/>
              </a:ext>
            </a:extLst>
          </p:cNvPr>
          <p:cNvSpPr/>
          <p:nvPr/>
        </p:nvSpPr>
        <p:spPr>
          <a:xfrm>
            <a:off x="323528" y="509064"/>
            <a:ext cx="1949573" cy="46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Apenas aproxime</a:t>
            </a:r>
            <a:endParaRPr lang="pt-BR" b="1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5" name="WhatsApp Video 2021-04-15 at 10.54.3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6300192" y="0"/>
            <a:ext cx="2843808" cy="5143500"/>
          </a:xfrm>
          <a:prstGeom prst="rect">
            <a:avLst/>
          </a:prstGeom>
        </p:spPr>
      </p:pic>
      <p:pic>
        <p:nvPicPr>
          <p:cNvPr id="3" name="WhatsApp Video 2021-04-15 at 10.54.45" descr="WhatsApp Video 2021-04-15 at 10.54.45">
            <a:hlinkClick r:id="" action="ppaction://media"/>
            <a:extLst>
              <a:ext uri="{FF2B5EF4-FFF2-40B4-BE49-F238E27FC236}">
                <a16:creationId xmlns:a16="http://schemas.microsoft.com/office/drawing/2014/main" id="{9A983FB6-BFEC-954A-B2F6-9A12EBC9EF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9987" y="0"/>
            <a:ext cx="28940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8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9781304B-95E7-D549-999D-61528A4A4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9147" y="1"/>
            <a:ext cx="9163147" cy="5152182"/>
          </a:xfrm>
        </p:spPr>
      </p:pic>
      <p:pic>
        <p:nvPicPr>
          <p:cNvPr id="2050" name="Picture 2" descr="C:\Users\Danilo\Downloads\menos é mais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1"/>
            <a:ext cx="9180512" cy="5161945"/>
          </a:xfrm>
          <a:prstGeom prst="rect">
            <a:avLst/>
          </a:prstGeom>
          <a:noFill/>
        </p:spPr>
      </p:pic>
      <p:sp>
        <p:nvSpPr>
          <p:cNvPr id="13" name="CaixaDeTexto 12"/>
          <p:cNvSpPr txBox="1"/>
          <p:nvPr/>
        </p:nvSpPr>
        <p:spPr>
          <a:xfrm>
            <a:off x="5222170" y="2742188"/>
            <a:ext cx="611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>
                <a:solidFill>
                  <a:srgbClr val="4B316B"/>
                </a:solidFill>
              </a:rPr>
              <a:t>TABLET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214068" y="3966324"/>
            <a:ext cx="8600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>
                <a:solidFill>
                  <a:srgbClr val="4B316B"/>
                </a:solidFill>
              </a:rPr>
              <a:t>TURNSTILE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907403" y="2271947"/>
            <a:ext cx="400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>
                <a:solidFill>
                  <a:srgbClr val="4B316B"/>
                </a:solidFill>
              </a:rPr>
              <a:t>ATS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747065" y="725964"/>
            <a:ext cx="5907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>
                <a:solidFill>
                  <a:srgbClr val="4B316B"/>
                </a:solidFill>
              </a:rPr>
              <a:t>CLOUD</a:t>
            </a:r>
          </a:p>
        </p:txBody>
      </p:sp>
      <p:pic>
        <p:nvPicPr>
          <p:cNvPr id="1027" name="Picture 3" descr="C:\Users\Danilo\Downloads\menos é mais 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-1"/>
            <a:ext cx="9180512" cy="5161945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7409508" y="1039837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>
                <a:solidFill>
                  <a:srgbClr val="00B050"/>
                </a:solidFill>
                <a:latin typeface="Hurme Geometric Sans 4" pitchFamily="34" charset="0"/>
              </a:rPr>
              <a:t>SUSTAINABILITY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27692" y="869980"/>
            <a:ext cx="728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41931" y="2531709"/>
            <a:ext cx="899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SERVIDORES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183684" y="2781995"/>
            <a:ext cx="1226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PLACAS </a:t>
            </a:r>
          </a:p>
          <a:p>
            <a:pPr algn="ctr"/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CONTROLADORAS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347864" y="2139702"/>
            <a:ext cx="641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SWITCH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59828" y="1275606"/>
            <a:ext cx="10743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COMPUTADOR </a:t>
            </a:r>
          </a:p>
          <a:p>
            <a:pPr algn="ctr"/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ATENDENTE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697747" y="4234850"/>
            <a:ext cx="720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LEITORES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691680" y="3711712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CATRACAS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145780" y="2499742"/>
            <a:ext cx="3770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>
                <a:solidFill>
                  <a:schemeClr val="bg1">
                    <a:lumMod val="50000"/>
                  </a:schemeClr>
                </a:solidFill>
              </a:rPr>
              <a:t>O.S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9" y="824732"/>
            <a:ext cx="576064" cy="59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56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7A44F5A-E5BE-4453-90E2-BE908171AB29}"/>
              </a:ext>
            </a:extLst>
          </p:cNvPr>
          <p:cNvSpPr txBox="1"/>
          <p:nvPr/>
        </p:nvSpPr>
        <p:spPr>
          <a:xfrm>
            <a:off x="193150" y="2447956"/>
            <a:ext cx="5040560" cy="152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Plataforma de acesso para B2B e B2C;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Hardware IOT proprietário;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Reconhecimento de smartphones e </a:t>
            </a:r>
            <a:r>
              <a:rPr lang="pt-BR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smartcards</a:t>
            </a:r>
            <a:r>
              <a:rPr lang="pt-BR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Marketing de relacionamento e canal de vendas;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86451A-AD67-4E6C-8C0D-38962E58BBBE}"/>
              </a:ext>
            </a:extLst>
          </p:cNvPr>
          <p:cNvSpPr txBox="1"/>
          <p:nvPr/>
        </p:nvSpPr>
        <p:spPr>
          <a:xfrm>
            <a:off x="195041" y="1475768"/>
            <a:ext cx="5558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rgbClr val="512962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Controle de acesso expresso para qualquer lugar com único ID</a:t>
            </a:r>
          </a:p>
          <a:p>
            <a:endParaRPr lang="pt-BR" sz="200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DD684B8-5802-724C-8A0A-FF9B285B4921}"/>
              </a:ext>
            </a:extLst>
          </p:cNvPr>
          <p:cNvSpPr/>
          <p:nvPr/>
        </p:nvSpPr>
        <p:spPr>
          <a:xfrm>
            <a:off x="293908" y="311688"/>
            <a:ext cx="256879" cy="34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9C4DBA-A736-4F11-AC79-C2BB76A7B79D}"/>
              </a:ext>
            </a:extLst>
          </p:cNvPr>
          <p:cNvSpPr txBox="1"/>
          <p:nvPr/>
        </p:nvSpPr>
        <p:spPr>
          <a:xfrm>
            <a:off x="193150" y="245376"/>
            <a:ext cx="732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ACCESS.RUN - THE ACCESS REVOLUTION</a:t>
            </a:r>
          </a:p>
        </p:txBody>
      </p:sp>
      <p:pic>
        <p:nvPicPr>
          <p:cNvPr id="24" name="Imagem 2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8F67A8C-83D8-534F-8715-9F8A274CF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651">
            <a:off x="5011738" y="651102"/>
            <a:ext cx="4352819" cy="44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nilo\Desktop\9 - Access apresentação sl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7707" cy="5143500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66F36E1-15EE-9244-98C5-3CF277F54468}"/>
              </a:ext>
            </a:extLst>
          </p:cNvPr>
          <p:cNvSpPr txBox="1"/>
          <p:nvPr/>
        </p:nvSpPr>
        <p:spPr>
          <a:xfrm>
            <a:off x="225431" y="252299"/>
            <a:ext cx="629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INTEGRAÇÕES COM OUTRAS TECNOLOGIAS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2077" y="2139702"/>
            <a:ext cx="1649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Nossa solução ainda é capaz de trabalhar com outros hardwares de mercado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300192" y="1502663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RECONHECIMENTO FACIAL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00192" y="2067694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BIOMETRIA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300192" y="2582783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SMART LOCKS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300192" y="308683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TAGS VEICULARES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300192" y="357986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LOCKERS</a:t>
            </a:r>
          </a:p>
        </p:txBody>
      </p:sp>
    </p:spTree>
    <p:extLst>
      <p:ext uri="{BB962C8B-B14F-4D97-AF65-F5344CB8AC3E}">
        <p14:creationId xmlns:p14="http://schemas.microsoft.com/office/powerpoint/2010/main" val="3131565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nilo\Desktop\10 - Access apresentação sl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7707" cy="51435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23528" y="2067694"/>
            <a:ext cx="3988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522D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AR.Check</a:t>
            </a:r>
            <a:r>
              <a:rPr lang="en-US" b="1" dirty="0">
                <a:solidFill>
                  <a:srgbClr val="522D6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- Com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nossa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solução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mobile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você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tem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o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controle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total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na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palma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da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mão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em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qualquer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lugar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8624E0-68F3-A547-B1A0-253869296F7D}"/>
              </a:ext>
            </a:extLst>
          </p:cNvPr>
          <p:cNvSpPr txBox="1"/>
          <p:nvPr/>
        </p:nvSpPr>
        <p:spPr>
          <a:xfrm>
            <a:off x="225431" y="252299"/>
            <a:ext cx="1122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ONDE NÃO POSSUIR HARDWARES</a:t>
            </a:r>
            <a:endParaRPr lang="pt-BR" sz="2400">
              <a:solidFill>
                <a:srgbClr val="522D6D"/>
              </a:solidFill>
              <a:latin typeface="Roboto Black" pitchFamily="2" charset="0"/>
              <a:ea typeface="Robo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56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nilo\Desktop\12 - Access apresentação sl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7708" cy="51435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51520" y="915566"/>
            <a:ext cx="409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Para clientes que querem automatizar seus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1520" y="1851670"/>
            <a:ext cx="3879588" cy="2635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BI e </a:t>
            </a:r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dashboard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integrados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Configurações das regras de acesso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Gestão de espaços compartilhados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Reuniões Virtuais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Relatórios em tempo real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Sistemas de comunicação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Experiência de usuários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1177949"/>
            <a:ext cx="4100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processos e usufruir de todos os benefícios</a:t>
            </a:r>
          </a:p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da AccessRun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66F36E1-15EE-9244-98C5-3CF277F54468}"/>
              </a:ext>
            </a:extLst>
          </p:cNvPr>
          <p:cNvSpPr txBox="1"/>
          <p:nvPr/>
        </p:nvSpPr>
        <p:spPr>
          <a:xfrm>
            <a:off x="225431" y="252299"/>
            <a:ext cx="50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PlATAFORMA B2C SaaS</a:t>
            </a:r>
          </a:p>
        </p:txBody>
      </p:sp>
    </p:spTree>
    <p:extLst>
      <p:ext uri="{BB962C8B-B14F-4D97-AF65-F5344CB8AC3E}">
        <p14:creationId xmlns:p14="http://schemas.microsoft.com/office/powerpoint/2010/main" val="189211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nilo\Desktop\11 - Access apresentação sl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7708" cy="5143500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25431" y="618823"/>
            <a:ext cx="5636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Para parceiros que querem revender nossa</a:t>
            </a:r>
          </a:p>
          <a:p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plataforma.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38994" y="2117343"/>
            <a:ext cx="4278735" cy="1348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Gestão de múltiplos setores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Monitoramento dos equipamentos em real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Controle de acesso e serviços adicionais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Auto gestão dos seus contratos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E0DBBC-10B4-F945-A563-CD391AD5B961}"/>
              </a:ext>
            </a:extLst>
          </p:cNvPr>
          <p:cNvSpPr txBox="1"/>
          <p:nvPr/>
        </p:nvSpPr>
        <p:spPr>
          <a:xfrm>
            <a:off x="225431" y="252299"/>
            <a:ext cx="1122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PLATAFORMA B2B SaaS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nilo\Downloads\Slide 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7707" cy="5143500"/>
          </a:xfrm>
          <a:prstGeom prst="rect">
            <a:avLst/>
          </a:prstGeom>
          <a:noFill/>
        </p:spPr>
      </p:pic>
      <p:pic>
        <p:nvPicPr>
          <p:cNvPr id="2" name="Picture 2" descr="C:\Users\Danilo\Downloads\Id icon 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723878"/>
            <a:ext cx="1086453" cy="701448"/>
          </a:xfrm>
          <a:prstGeom prst="rect">
            <a:avLst/>
          </a:prstGeom>
          <a:noFill/>
        </p:spPr>
      </p:pic>
      <p:pic>
        <p:nvPicPr>
          <p:cNvPr id="3" name="Picture 3" descr="C:\Users\Danilo\Downloads\Id icon 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42213"/>
            <a:ext cx="2555440" cy="3957729"/>
          </a:xfrm>
          <a:prstGeom prst="rect">
            <a:avLst/>
          </a:prstGeom>
          <a:noFill/>
        </p:spPr>
      </p:pic>
      <p:pic>
        <p:nvPicPr>
          <p:cNvPr id="4" name="Picture 4" descr="C:\Users\Danilo\Downloads\Id icon 1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923678"/>
            <a:ext cx="796201" cy="801509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FE60695-C833-4A25-BFA9-A5D6C4B97C05}"/>
              </a:ext>
            </a:extLst>
          </p:cNvPr>
          <p:cNvSpPr txBox="1"/>
          <p:nvPr/>
        </p:nvSpPr>
        <p:spPr>
          <a:xfrm>
            <a:off x="5543263" y="909305"/>
            <a:ext cx="2880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Todos na mesma plataforma</a:t>
            </a:r>
            <a:endParaRPr lang="pt-BR" sz="2800" dirty="0">
              <a:solidFill>
                <a:srgbClr val="4B316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pt-BR" sz="2800" dirty="0">
              <a:solidFill>
                <a:srgbClr val="4C216A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75AE26-16D0-7D4E-84EA-8E0E7D21F0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2" y="2321077"/>
            <a:ext cx="1896442" cy="3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rua&#10;&#10;Descrição gerada automaticamente">
            <a:extLst>
              <a:ext uri="{FF2B5EF4-FFF2-40B4-BE49-F238E27FC236}">
                <a16:creationId xmlns:a16="http://schemas.microsoft.com/office/drawing/2014/main" id="{531A7BD3-BA67-BE42-89ED-0E01CDF21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"/>
            <a:ext cx="9144000" cy="514141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2DCA1A1-4F72-644E-8072-D1A4A5DA4DC7}"/>
              </a:ext>
            </a:extLst>
          </p:cNvPr>
          <p:cNvSpPr/>
          <p:nvPr/>
        </p:nvSpPr>
        <p:spPr>
          <a:xfrm>
            <a:off x="291571" y="2075461"/>
            <a:ext cx="392767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PERCEBERAM O QUE </a:t>
            </a:r>
          </a:p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PODEMOS FAZER </a:t>
            </a:r>
          </a:p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JUNTOS?</a:t>
            </a:r>
          </a:p>
        </p:txBody>
      </p:sp>
    </p:spTree>
    <p:extLst>
      <p:ext uri="{BB962C8B-B14F-4D97-AF65-F5344CB8AC3E}">
        <p14:creationId xmlns:p14="http://schemas.microsoft.com/office/powerpoint/2010/main" val="1752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nilo\Desktop\21 - Access apresentação sl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7709" cy="5143500"/>
          </a:xfrm>
          <a:prstGeom prst="rect">
            <a:avLst/>
          </a:prstGeom>
          <a:noFill/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66F36E1-15EE-9244-98C5-3CF277F54468}"/>
              </a:ext>
            </a:extLst>
          </p:cNvPr>
          <p:cNvSpPr txBox="1"/>
          <p:nvPr/>
        </p:nvSpPr>
        <p:spPr>
          <a:xfrm>
            <a:off x="225431" y="252299"/>
            <a:ext cx="706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PARA TORNAR UM SUPERAPP COMPLETO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41907" y="709615"/>
            <a:ext cx="10491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NOSSO NOVO CONCEITO: ACCESSRUN + PAGAMENTO = PAY-PER-ACCESS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979712" y="1491630"/>
            <a:ext cx="1154483" cy="1869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Clubes</a:t>
            </a: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Academias</a:t>
            </a: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Coworkings</a:t>
            </a: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Estacionamento</a:t>
            </a: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Shoppings</a:t>
            </a:r>
          </a:p>
          <a:p>
            <a:b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Pedágios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215618" y="3723878"/>
            <a:ext cx="20297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Para nossos parceiros abrimos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um novo canal de vendas…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499902" y="3723878"/>
            <a:ext cx="1944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… oferecendo </a:t>
            </a:r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pagamento por </a:t>
            </a:r>
          </a:p>
          <a:p>
            <a:pPr algn="ctr"/>
            <a:r>
              <a:rPr lang="pt-BR" sz="1050" b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acesso ou serviço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796136" y="3579862"/>
            <a:ext cx="1778051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3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Enquanto nossos usuários</a:t>
            </a:r>
          </a:p>
          <a:p>
            <a:pPr algn="ctr"/>
            <a:r>
              <a:rPr lang="pt-BR" sz="103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 se beneficiam de </a:t>
            </a:r>
            <a:r>
              <a:rPr lang="pt-BR" sz="103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serviços </a:t>
            </a:r>
          </a:p>
          <a:p>
            <a:pPr algn="ctr"/>
            <a:r>
              <a:rPr lang="pt-BR" sz="103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sem mensalidade</a:t>
            </a:r>
            <a:r>
              <a:rPr lang="pt-BR" sz="103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!</a:t>
            </a:r>
            <a:br>
              <a:rPr lang="pt-BR" sz="103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103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Simples, rápido, </a:t>
            </a:r>
          </a:p>
          <a:p>
            <a:pPr algn="ctr"/>
            <a:r>
              <a:rPr lang="pt-BR" sz="103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Pay</a:t>
            </a:r>
            <a:r>
              <a:rPr lang="pt-BR" sz="103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-Per-Access</a:t>
            </a:r>
            <a:endParaRPr lang="pt-BR" sz="1030" b="1" dirty="0">
              <a:solidFill>
                <a:srgbClr val="522D6D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486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29"/>
            <a:ext cx="9147709" cy="5133040"/>
          </a:xfrm>
          <a:prstGeom prst="rect">
            <a:avLst/>
          </a:prstGeom>
          <a:noFill/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30"/>
            <a:ext cx="9147708" cy="5133040"/>
          </a:xfrm>
          <a:prstGeom prst="rect">
            <a:avLst/>
          </a:prstGeom>
          <a:noFill/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28"/>
            <a:ext cx="9144000" cy="5130959"/>
          </a:xfrm>
          <a:prstGeom prst="rect">
            <a:avLst/>
          </a:prstGeom>
          <a:noFill/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09" y="5230"/>
            <a:ext cx="9147707" cy="5133039"/>
          </a:xfrm>
          <a:prstGeom prst="rect">
            <a:avLst/>
          </a:prstGeom>
          <a:noFill/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419" y="5231"/>
            <a:ext cx="9147706" cy="5133038"/>
          </a:xfrm>
          <a:prstGeom prst="rect">
            <a:avLst/>
          </a:prstGeom>
          <a:noFill/>
        </p:spPr>
      </p:pic>
      <p:sp>
        <p:nvSpPr>
          <p:cNvPr id="48" name="Retângulo 47"/>
          <p:cNvSpPr/>
          <p:nvPr/>
        </p:nvSpPr>
        <p:spPr>
          <a:xfrm>
            <a:off x="35496" y="4948014"/>
            <a:ext cx="827584" cy="12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251595-D5C0-424A-BD73-BFD61FCA3B02}"/>
              </a:ext>
            </a:extLst>
          </p:cNvPr>
          <p:cNvSpPr txBox="1"/>
          <p:nvPr/>
        </p:nvSpPr>
        <p:spPr>
          <a:xfrm>
            <a:off x="225431" y="252299"/>
            <a:ext cx="7452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ESCALABILIDADE</a:t>
            </a:r>
          </a:p>
        </p:txBody>
      </p:sp>
    </p:spTree>
    <p:extLst>
      <p:ext uri="{BB962C8B-B14F-4D97-AF65-F5344CB8AC3E}">
        <p14:creationId xmlns:p14="http://schemas.microsoft.com/office/powerpoint/2010/main" val="2792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nilo\Downloads\Imagem12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F5D90321-7D79-408D-B9AA-65E8F07052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627534"/>
            <a:ext cx="2571196" cy="18548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8BB0657-9064-42B2-8CA6-4A3B7635CD54}"/>
              </a:ext>
            </a:extLst>
          </p:cNvPr>
          <p:cNvSpPr txBox="1"/>
          <p:nvPr/>
        </p:nvSpPr>
        <p:spPr>
          <a:xfrm>
            <a:off x="5364088" y="232852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Adquira novos serviços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B7D2F4-D7EC-43CC-A7F8-846D579724C4}"/>
              </a:ext>
            </a:extLst>
          </p:cNvPr>
          <p:cNvSpPr txBox="1"/>
          <p:nvPr/>
        </p:nvSpPr>
        <p:spPr>
          <a:xfrm>
            <a:off x="5364088" y="2697857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Sem mensalidades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032E48B-03F3-4380-8E70-A2B9D82A6CCD}"/>
              </a:ext>
            </a:extLst>
          </p:cNvPr>
          <p:cNvSpPr txBox="1"/>
          <p:nvPr/>
        </p:nvSpPr>
        <p:spPr>
          <a:xfrm>
            <a:off x="5364088" y="3034923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Reserve e divirta-se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19431" y="1423610"/>
            <a:ext cx="14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rgbClr val="4B316B"/>
                </a:solidFill>
                <a:latin typeface="Hurme Geometric Sans 4" pitchFamily="34" charset="0"/>
              </a:rPr>
              <a:t>ACADEMIAS</a:t>
            </a:r>
          </a:p>
        </p:txBody>
      </p:sp>
      <p:pic>
        <p:nvPicPr>
          <p:cNvPr id="10" name="Picture 3" descr="C:\Users\Danilo\Downloads\Imagem12 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3663" y="1179637"/>
            <a:ext cx="888057" cy="888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965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anilo\Downloads\Imagem13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Imagem 2" descr="Uma imagem contendo desenho&#10;&#10;Descrição gerada automaticamente">
            <a:extLst>
              <a:ext uri="{FF2B5EF4-FFF2-40B4-BE49-F238E27FC236}">
                <a16:creationId xmlns:a16="http://schemas.microsoft.com/office/drawing/2014/main" id="{F5D90321-7D79-408D-B9AA-65E8F07052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627534"/>
            <a:ext cx="2571196" cy="185488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979712" y="1451560"/>
            <a:ext cx="1989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>
                <a:solidFill>
                  <a:srgbClr val="4B316B"/>
                </a:solidFill>
                <a:latin typeface="Hurme Geometric Sans 4" pitchFamily="34" charset="0"/>
              </a:rPr>
              <a:t>COWORKINGS</a:t>
            </a:r>
          </a:p>
        </p:txBody>
      </p:sp>
      <p:pic>
        <p:nvPicPr>
          <p:cNvPr id="2" name="Picture 2" descr="C:\Users\Danilo\Downloads\Imagem13 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3663" y="1179637"/>
            <a:ext cx="888057" cy="888057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692AFCC-7B1F-584B-805F-F8BB582B18C0}"/>
              </a:ext>
            </a:extLst>
          </p:cNvPr>
          <p:cNvSpPr txBox="1"/>
          <p:nvPr/>
        </p:nvSpPr>
        <p:spPr>
          <a:xfrm>
            <a:off x="5364088" y="2328525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Adquira novos serviços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EF70AD-ADEF-0640-AD86-45ADBB0EFC42}"/>
              </a:ext>
            </a:extLst>
          </p:cNvPr>
          <p:cNvSpPr txBox="1"/>
          <p:nvPr/>
        </p:nvSpPr>
        <p:spPr>
          <a:xfrm>
            <a:off x="5364088" y="2697857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Sem mensalidades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96DC743-2367-584D-BF19-39D198537363}"/>
              </a:ext>
            </a:extLst>
          </p:cNvPr>
          <p:cNvSpPr txBox="1"/>
          <p:nvPr/>
        </p:nvSpPr>
        <p:spPr>
          <a:xfrm>
            <a:off x="5364088" y="3034923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Reserve e divirta-se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79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&#10;&#10;Descrição gerada automaticamente com confiança baixa">
            <a:extLst>
              <a:ext uri="{FF2B5EF4-FFF2-40B4-BE49-F238E27FC236}">
                <a16:creationId xmlns:a16="http://schemas.microsoft.com/office/drawing/2014/main" id="{2953F5FF-E196-484A-B16C-E5F37CC57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" y="0"/>
            <a:ext cx="9144000" cy="51419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7C8DE39-DE78-EB4A-B947-1C37BCFB99BD}"/>
              </a:ext>
            </a:extLst>
          </p:cNvPr>
          <p:cNvSpPr txBox="1"/>
          <p:nvPr/>
        </p:nvSpPr>
        <p:spPr>
          <a:xfrm>
            <a:off x="190423" y="1781363"/>
            <a:ext cx="3539752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+1.600 pontos controlados;</a:t>
            </a:r>
            <a:b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+250k usuários;</a:t>
            </a:r>
            <a:b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+30 m acessos geridos 2022;</a:t>
            </a:r>
            <a:b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</a:b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+5m convites enviados 2022;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8F9129-21D2-8142-841D-4DB8D4B0F24F}"/>
              </a:ext>
            </a:extLst>
          </p:cNvPr>
          <p:cNvSpPr txBox="1"/>
          <p:nvPr/>
        </p:nvSpPr>
        <p:spPr>
          <a:xfrm>
            <a:off x="191848" y="1283105"/>
            <a:ext cx="272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Alguns números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027C83-21BD-FE4B-915F-39947625BFEB}"/>
              </a:ext>
            </a:extLst>
          </p:cNvPr>
          <p:cNvSpPr txBox="1"/>
          <p:nvPr/>
        </p:nvSpPr>
        <p:spPr>
          <a:xfrm>
            <a:off x="225431" y="252299"/>
            <a:ext cx="50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NOSSA PERFORMANCE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F689FB-F1FB-9A4A-BDD3-AB3239AF081E}"/>
              </a:ext>
            </a:extLst>
          </p:cNvPr>
          <p:cNvSpPr txBox="1"/>
          <p:nvPr/>
        </p:nvSpPr>
        <p:spPr>
          <a:xfrm>
            <a:off x="4547716" y="190744"/>
            <a:ext cx="301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UNIDADES</a:t>
            </a:r>
            <a:br>
              <a:rPr lang="pt-BR" sz="1400" dirty="0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</a:br>
            <a:r>
              <a:rPr lang="pt-BR" sz="1400" dirty="0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INDIVIDUAIS: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0A5A4A-8FC8-414D-A2E4-C5EBBF6F0129}"/>
              </a:ext>
            </a:extLst>
          </p:cNvPr>
          <p:cNvSpPr txBox="1"/>
          <p:nvPr/>
        </p:nvSpPr>
        <p:spPr>
          <a:xfrm>
            <a:off x="4547716" y="1894180"/>
            <a:ext cx="301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USUÁRIOS: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79C7DFD-0C51-824C-8609-36FCD1AEF694}"/>
              </a:ext>
            </a:extLst>
          </p:cNvPr>
          <p:cNvSpPr txBox="1"/>
          <p:nvPr/>
        </p:nvSpPr>
        <p:spPr>
          <a:xfrm>
            <a:off x="4570040" y="3371561"/>
            <a:ext cx="301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ACESSOS</a:t>
            </a:r>
            <a:br>
              <a:rPr lang="pt-BR" sz="1400" dirty="0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</a:br>
            <a:r>
              <a:rPr lang="pt-BR" sz="1400" dirty="0">
                <a:solidFill>
                  <a:srgbClr val="522D6D"/>
                </a:solidFill>
                <a:latin typeface="Roboto" pitchFamily="2" charset="0"/>
                <a:ea typeface="Roboto" pitchFamily="2" charset="0"/>
              </a:rPr>
              <a:t>POR MÊS:</a:t>
            </a:r>
          </a:p>
        </p:txBody>
      </p:sp>
    </p:spTree>
    <p:extLst>
      <p:ext uri="{BB962C8B-B14F-4D97-AF65-F5344CB8AC3E}">
        <p14:creationId xmlns:p14="http://schemas.microsoft.com/office/powerpoint/2010/main" val="33422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nilo\Desktop\22 - Access apresentação sl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7706" cy="5143500"/>
          </a:xfrm>
          <a:prstGeom prst="rect">
            <a:avLst/>
          </a:prstGeom>
          <a:noFill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66F36E1-15EE-9244-98C5-3CF277F54468}"/>
              </a:ext>
            </a:extLst>
          </p:cNvPr>
          <p:cNvSpPr txBox="1"/>
          <p:nvPr/>
        </p:nvSpPr>
        <p:spPr>
          <a:xfrm>
            <a:off x="225431" y="252299"/>
            <a:ext cx="7452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rgbClr val="522D6D"/>
                </a:solidFill>
                <a:latin typeface="Roboto Black" pitchFamily="2" charset="0"/>
                <a:ea typeface="Roboto Black" pitchFamily="2" charset="0"/>
              </a:rPr>
              <a:t>SUA PERFORMANCE – NOSSO SUCESSO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3528" y="1635646"/>
            <a:ext cx="4809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Nós ajudaremos nossos parceiros a </a:t>
            </a:r>
          </a:p>
          <a:p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turbinar o relacionamento com seu cliente </a:t>
            </a:r>
          </a:p>
          <a:p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e tornar essa relação cada vez mais atrativa!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66F36E1-15EE-9244-98C5-3CF277F54468}"/>
              </a:ext>
            </a:extLst>
          </p:cNvPr>
          <p:cNvSpPr txBox="1"/>
          <p:nvPr/>
        </p:nvSpPr>
        <p:spPr>
          <a:xfrm>
            <a:off x="323528" y="2715766"/>
            <a:ext cx="503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chemeClr val="tx1">
                    <a:lumMod val="85000"/>
                    <a:lumOff val="15000"/>
                  </a:schemeClr>
                </a:solidFill>
                <a:latin typeface="Roboto Black" pitchFamily="2" charset="0"/>
                <a:ea typeface="Roboto Black" pitchFamily="2" charset="0"/>
              </a:rPr>
              <a:t>Ótimo para eles, excelente para nós!</a:t>
            </a:r>
          </a:p>
        </p:txBody>
      </p:sp>
    </p:spTree>
    <p:extLst>
      <p:ext uri="{BB962C8B-B14F-4D97-AF65-F5344CB8AC3E}">
        <p14:creationId xmlns:p14="http://schemas.microsoft.com/office/powerpoint/2010/main" val="208307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3320C1A-36AA-AE4D-8987-903247EA7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7429"/>
          <a:stretch/>
        </p:blipFill>
        <p:spPr>
          <a:xfrm>
            <a:off x="0" y="4496127"/>
            <a:ext cx="9144000" cy="646331"/>
          </a:xfrm>
          <a:prstGeom prst="rect">
            <a:avLst/>
          </a:prstGeom>
        </p:spPr>
      </p:pic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3E80D9AC-7227-474A-8B0D-DA7AF7A3D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-70620"/>
            <a:ext cx="925477" cy="115479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31B91C3-BAD3-184A-939C-8683D7E7F63D}"/>
              </a:ext>
            </a:extLst>
          </p:cNvPr>
          <p:cNvSpPr txBox="1"/>
          <p:nvPr/>
        </p:nvSpPr>
        <p:spPr>
          <a:xfrm>
            <a:off x="283715" y="287397"/>
            <a:ext cx="4421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ACESSÓRIOS COMO VALOR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FDE6475-17D4-8844-AE31-720A4EBFCEFA}"/>
              </a:ext>
            </a:extLst>
          </p:cNvPr>
          <p:cNvSpPr/>
          <p:nvPr/>
        </p:nvSpPr>
        <p:spPr>
          <a:xfrm>
            <a:off x="681390" y="2361887"/>
            <a:ext cx="3054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Não há nada mais exclusivo do</a:t>
            </a:r>
          </a:p>
          <a:p>
            <a:r>
              <a:rPr lang="pt-BR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que a marca do nosso cliente</a:t>
            </a:r>
            <a:r>
              <a:rPr lang="pt-BR" b="1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B5FBF32-6F5D-2B44-9323-26D12E8764E8}"/>
              </a:ext>
            </a:extLst>
          </p:cNvPr>
          <p:cNvSpPr/>
          <p:nvPr/>
        </p:nvSpPr>
        <p:spPr>
          <a:xfrm>
            <a:off x="681390" y="415989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35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Mais que acesso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9002B9-B9A1-4EF5-8D80-666265252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345" y="491558"/>
            <a:ext cx="4363059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6DD684B8-5802-724C-8A0A-FF9B285B4921}"/>
              </a:ext>
            </a:extLst>
          </p:cNvPr>
          <p:cNvSpPr/>
          <p:nvPr/>
        </p:nvSpPr>
        <p:spPr>
          <a:xfrm>
            <a:off x="293908" y="311688"/>
            <a:ext cx="256879" cy="34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E69C5D73-0C66-2F4F-AA1F-C680A0218678}"/>
              </a:ext>
            </a:extLst>
          </p:cNvPr>
          <p:cNvSpPr/>
          <p:nvPr/>
        </p:nvSpPr>
        <p:spPr>
          <a:xfrm>
            <a:off x="127748" y="326737"/>
            <a:ext cx="4836571" cy="17709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0085C4-FD94-EE45-B1E1-3A7DB3002077}"/>
              </a:ext>
            </a:extLst>
          </p:cNvPr>
          <p:cNvSpPr txBox="1"/>
          <p:nvPr/>
        </p:nvSpPr>
        <p:spPr>
          <a:xfrm>
            <a:off x="293908" y="266964"/>
            <a:ext cx="732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EXCLUSIVO, CONECTADO E EM REDE</a:t>
            </a:r>
          </a:p>
        </p:txBody>
      </p:sp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06EE40B9-A54C-E747-A128-3B3920158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-70620"/>
            <a:ext cx="925477" cy="115479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C57417F-39A2-DF48-877A-BF5F42FD3DEB}"/>
              </a:ext>
            </a:extLst>
          </p:cNvPr>
          <p:cNvSpPr/>
          <p:nvPr/>
        </p:nvSpPr>
        <p:spPr>
          <a:xfrm>
            <a:off x="639506" y="636000"/>
            <a:ext cx="43989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Nada é mais exclusivo do que a marca do nosso cliente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5C2BA6F-814F-BA41-B22F-68869A718D4E}"/>
              </a:ext>
            </a:extLst>
          </p:cNvPr>
          <p:cNvSpPr txBox="1"/>
          <p:nvPr/>
        </p:nvSpPr>
        <p:spPr>
          <a:xfrm>
            <a:off x="1547053" y="1794072"/>
            <a:ext cx="457612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Plataforma White </a:t>
            </a:r>
            <a:r>
              <a:rPr lang="pt-BR" sz="2000" dirty="0" err="1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Label</a:t>
            </a:r>
            <a:endParaRPr lang="pt-BR" sz="2000" dirty="0">
              <a:solidFill>
                <a:srgbClr val="424242"/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7" name="Picture 12" descr="Tishman Speyer Moving Ahead With Construction Of 1.1 Million Square Foot  Office And Retail Project In Long Island City">
            <a:extLst>
              <a:ext uri="{FF2B5EF4-FFF2-40B4-BE49-F238E27FC236}">
                <a16:creationId xmlns:a16="http://schemas.microsoft.com/office/drawing/2014/main" id="{A1CC5011-A89C-214F-895F-7FE99137C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724" b="2788"/>
          <a:stretch/>
        </p:blipFill>
        <p:spPr bwMode="auto">
          <a:xfrm>
            <a:off x="1076533" y="1969420"/>
            <a:ext cx="471131" cy="3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Tishman Speyer Moving Ahead With Construction Of 1.1 Million Square Foot  Office And Retail Project In Long Island City">
            <a:extLst>
              <a:ext uri="{FF2B5EF4-FFF2-40B4-BE49-F238E27FC236}">
                <a16:creationId xmlns:a16="http://schemas.microsoft.com/office/drawing/2014/main" id="{13031660-0F66-6B49-8534-FB7654050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724" b="2788"/>
          <a:stretch/>
        </p:blipFill>
        <p:spPr bwMode="auto">
          <a:xfrm>
            <a:off x="1076533" y="2382730"/>
            <a:ext cx="471131" cy="3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Tishman Speyer Moving Ahead With Construction Of 1.1 Million Square Foot  Office And Retail Project In Long Island City">
            <a:extLst>
              <a:ext uri="{FF2B5EF4-FFF2-40B4-BE49-F238E27FC236}">
                <a16:creationId xmlns:a16="http://schemas.microsoft.com/office/drawing/2014/main" id="{4BADD49F-9E41-9940-B4D6-D337941C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724" b="2788"/>
          <a:stretch/>
        </p:blipFill>
        <p:spPr bwMode="auto">
          <a:xfrm>
            <a:off x="1076533" y="2796041"/>
            <a:ext cx="471131" cy="3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Tishman Speyer Moving Ahead With Construction Of 1.1 Million Square Foot  Office And Retail Project In Long Island City">
            <a:extLst>
              <a:ext uri="{FF2B5EF4-FFF2-40B4-BE49-F238E27FC236}">
                <a16:creationId xmlns:a16="http://schemas.microsoft.com/office/drawing/2014/main" id="{866D3E49-AA7A-724F-B7E0-C09E76AA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724" b="2788"/>
          <a:stretch/>
        </p:blipFill>
        <p:spPr bwMode="auto">
          <a:xfrm>
            <a:off x="1076533" y="3209352"/>
            <a:ext cx="471131" cy="3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5C2BA6F-814F-BA41-B22F-68869A718D4E}"/>
              </a:ext>
            </a:extLst>
          </p:cNvPr>
          <p:cNvSpPr txBox="1"/>
          <p:nvPr/>
        </p:nvSpPr>
        <p:spPr>
          <a:xfrm>
            <a:off x="1547052" y="2227993"/>
            <a:ext cx="457612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Convites Personalizados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5C2BA6F-814F-BA41-B22F-68869A718D4E}"/>
              </a:ext>
            </a:extLst>
          </p:cNvPr>
          <p:cNvSpPr txBox="1"/>
          <p:nvPr/>
        </p:nvSpPr>
        <p:spPr>
          <a:xfrm>
            <a:off x="1547052" y="2666969"/>
            <a:ext cx="457612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Acesso VIP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5C2BA6F-814F-BA41-B22F-68869A718D4E}"/>
              </a:ext>
            </a:extLst>
          </p:cNvPr>
          <p:cNvSpPr txBox="1"/>
          <p:nvPr/>
        </p:nvSpPr>
        <p:spPr>
          <a:xfrm>
            <a:off x="1547051" y="3047523"/>
            <a:ext cx="4576121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Descontos em parceiros afiliados</a:t>
            </a:r>
          </a:p>
        </p:txBody>
      </p:sp>
      <p:pic>
        <p:nvPicPr>
          <p:cNvPr id="23" name="Imagem 22" descr="Tela de celular com escritos em preto&#10;&#10;Descrição gerada automaticamente">
            <a:extLst>
              <a:ext uri="{FF2B5EF4-FFF2-40B4-BE49-F238E27FC236}">
                <a16:creationId xmlns:a16="http://schemas.microsoft.com/office/drawing/2014/main" id="{BBB675CC-6030-E14B-91C6-24A1A48FB8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027" y="181196"/>
            <a:ext cx="2512900" cy="45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8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to em preto e branco de torre de prédio&#10;&#10;Descrição gerada automaticamente">
            <a:extLst>
              <a:ext uri="{FF2B5EF4-FFF2-40B4-BE49-F238E27FC236}">
                <a16:creationId xmlns:a16="http://schemas.microsoft.com/office/drawing/2014/main" id="{41787072-45EF-DD4A-A511-143F8D494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112036"/>
            <a:ext cx="5793882" cy="5255536"/>
          </a:xfrm>
          <a:prstGeom prst="rect">
            <a:avLst/>
          </a:prstGeom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91570D92-4ACE-DF40-A8EE-69B5715B7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-70620"/>
            <a:ext cx="925477" cy="115479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3DEBF9-8480-A04D-A50B-3C278ECAC8CA}"/>
              </a:ext>
            </a:extLst>
          </p:cNvPr>
          <p:cNvSpPr txBox="1"/>
          <p:nvPr/>
        </p:nvSpPr>
        <p:spPr>
          <a:xfrm>
            <a:off x="283715" y="287397"/>
            <a:ext cx="4421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ACCESS.RUN COMO NEGÓCIO</a:t>
            </a:r>
          </a:p>
        </p:txBody>
      </p:sp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325448AB-AA52-E14F-8476-7DE0A0768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85" y="3429001"/>
            <a:ext cx="423326" cy="438581"/>
          </a:xfrm>
          <a:prstGeom prst="rect">
            <a:avLst/>
          </a:prstGeom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8C95BD4D-0A77-4148-AD00-2382A64B6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18" y="3994654"/>
            <a:ext cx="423326" cy="438581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7AC3606B-AEE0-944B-AE87-F33427806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75" y="4012194"/>
            <a:ext cx="423326" cy="438581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BD6293C6-15DB-A14D-8176-95BCC150C4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01" y="142324"/>
            <a:ext cx="268017" cy="277676"/>
          </a:xfrm>
          <a:prstGeom prst="rect">
            <a:avLst/>
          </a:prstGeom>
        </p:spPr>
      </p:pic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E882D05F-433F-C448-BEAC-26E689298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10" y="373486"/>
            <a:ext cx="268017" cy="277676"/>
          </a:xfrm>
          <a:prstGeom prst="rect">
            <a:avLst/>
          </a:prstGeom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A07C38EF-2D59-2542-B8D8-664EA8ADB7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00" y="512324"/>
            <a:ext cx="268017" cy="277676"/>
          </a:xfrm>
          <a:prstGeom prst="rect">
            <a:avLst/>
          </a:prstGeom>
        </p:spPr>
      </p:pic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BCF43031-35E6-3546-AD29-1402E27FC6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43" y="725269"/>
            <a:ext cx="268017" cy="277676"/>
          </a:xfrm>
          <a:prstGeom prst="rect">
            <a:avLst/>
          </a:prstGeom>
        </p:spPr>
      </p:pic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5F2266E1-9DE0-3D4C-AC70-09143F3CA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38" y="938215"/>
            <a:ext cx="268017" cy="277676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ECDDB6FC-E97D-5541-BD4B-11B95A6770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17" y="1220836"/>
            <a:ext cx="268017" cy="277676"/>
          </a:xfrm>
          <a:prstGeom prst="rect">
            <a:avLst/>
          </a:prstGeom>
        </p:spPr>
      </p:pic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41F5D1A0-9C5A-734D-8009-4B96320DA8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307" y="1498512"/>
            <a:ext cx="268017" cy="277676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976D8C2D-A4C1-C943-B325-511A2D124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63" y="1585890"/>
            <a:ext cx="268017" cy="277676"/>
          </a:xfrm>
          <a:prstGeom prst="rect">
            <a:avLst/>
          </a:prstGeom>
        </p:spPr>
      </p:pic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id="{2BF6CC89-6867-8348-BFEB-608B21A27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93" y="1798835"/>
            <a:ext cx="268017" cy="277676"/>
          </a:xfrm>
          <a:prstGeom prst="rect">
            <a:avLst/>
          </a:prstGeom>
        </p:spPr>
      </p:pic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2801BBD7-8493-7948-ABC7-E352FE224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51" y="1905712"/>
            <a:ext cx="268017" cy="277676"/>
          </a:xfrm>
          <a:prstGeom prst="rect">
            <a:avLst/>
          </a:prstGeom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4123EAFB-954D-B34C-8966-E8ADD1F498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97" y="1971049"/>
            <a:ext cx="268017" cy="277676"/>
          </a:xfrm>
          <a:prstGeom prst="rect">
            <a:avLst/>
          </a:prstGeom>
        </p:spPr>
      </p:pic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A6007A8F-B936-F744-A86F-AB2BFAFD29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93" y="2181868"/>
            <a:ext cx="268017" cy="277676"/>
          </a:xfrm>
          <a:prstGeom prst="rect">
            <a:avLst/>
          </a:prstGeom>
        </p:spPr>
      </p:pic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9FE2DCDE-C0D5-394A-821D-E072C819EF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33" y="2501129"/>
            <a:ext cx="268017" cy="277676"/>
          </a:xfrm>
          <a:prstGeom prst="rect">
            <a:avLst/>
          </a:prstGeom>
        </p:spPr>
      </p:pic>
      <p:pic>
        <p:nvPicPr>
          <p:cNvPr id="31" name="Imagem 30" descr="Ícone&#10;&#10;Descrição gerada automaticamente">
            <a:extLst>
              <a:ext uri="{FF2B5EF4-FFF2-40B4-BE49-F238E27FC236}">
                <a16:creationId xmlns:a16="http://schemas.microsoft.com/office/drawing/2014/main" id="{037D6963-04F5-0847-A94F-AA7ADFFD5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37" y="43357"/>
            <a:ext cx="218285" cy="226151"/>
          </a:xfrm>
          <a:prstGeom prst="rect">
            <a:avLst/>
          </a:prstGeom>
        </p:spPr>
      </p:pic>
      <p:pic>
        <p:nvPicPr>
          <p:cNvPr id="32" name="Imagem 31" descr="Ícone&#10;&#10;Descrição gerada automaticamente">
            <a:extLst>
              <a:ext uri="{FF2B5EF4-FFF2-40B4-BE49-F238E27FC236}">
                <a16:creationId xmlns:a16="http://schemas.microsoft.com/office/drawing/2014/main" id="{69960898-A01F-1540-9E76-D61CF3E332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8" y="2459544"/>
            <a:ext cx="338881" cy="351093"/>
          </a:xfrm>
          <a:prstGeom prst="rect">
            <a:avLst/>
          </a:prstGeom>
        </p:spPr>
      </p:pic>
      <p:pic>
        <p:nvPicPr>
          <p:cNvPr id="33" name="Imagem 32" descr="Ícone&#10;&#10;Descrição gerada automaticamente">
            <a:extLst>
              <a:ext uri="{FF2B5EF4-FFF2-40B4-BE49-F238E27FC236}">
                <a16:creationId xmlns:a16="http://schemas.microsoft.com/office/drawing/2014/main" id="{A0E1D422-3272-724F-87CB-ABDCD8D09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048" y="3775363"/>
            <a:ext cx="423326" cy="438581"/>
          </a:xfrm>
          <a:prstGeom prst="rect">
            <a:avLst/>
          </a:prstGeom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D8A2C323-FC2C-6543-8047-BFAFD8665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04" y="1174800"/>
            <a:ext cx="423326" cy="438581"/>
          </a:xfrm>
          <a:prstGeom prst="rect">
            <a:avLst/>
          </a:prstGeom>
        </p:spPr>
      </p:pic>
      <p:pic>
        <p:nvPicPr>
          <p:cNvPr id="35" name="Imagem 34" descr="Ícone&#10;&#10;Descrição gerada automaticamente">
            <a:extLst>
              <a:ext uri="{FF2B5EF4-FFF2-40B4-BE49-F238E27FC236}">
                <a16:creationId xmlns:a16="http://schemas.microsoft.com/office/drawing/2014/main" id="{E6841B7C-7F2F-5F48-887F-8B64E5DE1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44" y="2395111"/>
            <a:ext cx="423326" cy="438581"/>
          </a:xfrm>
          <a:prstGeom prst="rect">
            <a:avLst/>
          </a:prstGeom>
        </p:spPr>
      </p:pic>
      <p:pic>
        <p:nvPicPr>
          <p:cNvPr id="36" name="Imagem 35" descr="Ícone&#10;&#10;Descrição gerada automaticamente">
            <a:extLst>
              <a:ext uri="{FF2B5EF4-FFF2-40B4-BE49-F238E27FC236}">
                <a16:creationId xmlns:a16="http://schemas.microsoft.com/office/drawing/2014/main" id="{F41F7D54-4AB5-E34A-8B33-42A9D89877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4" y="3172834"/>
            <a:ext cx="338882" cy="351094"/>
          </a:xfrm>
          <a:prstGeom prst="rect">
            <a:avLst/>
          </a:prstGeom>
        </p:spPr>
      </p:pic>
      <p:pic>
        <p:nvPicPr>
          <p:cNvPr id="37" name="Imagem 36" descr="Ícone&#10;&#10;Descrição gerada automaticamente">
            <a:extLst>
              <a:ext uri="{FF2B5EF4-FFF2-40B4-BE49-F238E27FC236}">
                <a16:creationId xmlns:a16="http://schemas.microsoft.com/office/drawing/2014/main" id="{7E1DF4ED-A5DE-5048-BDEE-2FD58D674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59" y="3316141"/>
            <a:ext cx="423326" cy="438581"/>
          </a:xfrm>
          <a:prstGeom prst="rect">
            <a:avLst/>
          </a:prstGeom>
        </p:spPr>
      </p:pic>
      <p:pic>
        <p:nvPicPr>
          <p:cNvPr id="38" name="Imagem 37" descr="Ícone&#10;&#10;Descrição gerada automaticamente">
            <a:extLst>
              <a:ext uri="{FF2B5EF4-FFF2-40B4-BE49-F238E27FC236}">
                <a16:creationId xmlns:a16="http://schemas.microsoft.com/office/drawing/2014/main" id="{E6E0D1EF-B734-B648-96B4-6E1840A77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51" y="2753544"/>
            <a:ext cx="423326" cy="438581"/>
          </a:xfrm>
          <a:prstGeom prst="rect">
            <a:avLst/>
          </a:prstGeom>
        </p:spPr>
      </p:pic>
      <p:pic>
        <p:nvPicPr>
          <p:cNvPr id="39" name="Imagem 38" descr="Ícone&#10;&#10;Descrição gerada automaticamente">
            <a:extLst>
              <a:ext uri="{FF2B5EF4-FFF2-40B4-BE49-F238E27FC236}">
                <a16:creationId xmlns:a16="http://schemas.microsoft.com/office/drawing/2014/main" id="{2D02B484-AF74-2644-A546-86D0B95D1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37" y="2922463"/>
            <a:ext cx="423326" cy="438581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23D7008F-C93D-D547-B343-A3472630FD96}"/>
              </a:ext>
            </a:extLst>
          </p:cNvPr>
          <p:cNvSpPr txBox="1"/>
          <p:nvPr/>
        </p:nvSpPr>
        <p:spPr>
          <a:xfrm>
            <a:off x="282183" y="1951712"/>
            <a:ext cx="5407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Escalabilidade</a:t>
            </a:r>
          </a:p>
        </p:txBody>
      </p:sp>
      <p:pic>
        <p:nvPicPr>
          <p:cNvPr id="52" name="Imagem 51" descr="Ícone&#10;&#10;Descrição gerada automaticamente">
            <a:extLst>
              <a:ext uri="{FF2B5EF4-FFF2-40B4-BE49-F238E27FC236}">
                <a16:creationId xmlns:a16="http://schemas.microsoft.com/office/drawing/2014/main" id="{1AA53DDA-FFDA-7C40-B9DF-3AE9AAEA43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63" y="3965878"/>
            <a:ext cx="479681" cy="496966"/>
          </a:xfrm>
          <a:prstGeom prst="rect">
            <a:avLst/>
          </a:prstGeom>
        </p:spPr>
      </p:pic>
      <p:pic>
        <p:nvPicPr>
          <p:cNvPr id="44" name="Imagem 43" descr="Ícone&#10;&#10;Descrição gerada automaticamente">
            <a:extLst>
              <a:ext uri="{FF2B5EF4-FFF2-40B4-BE49-F238E27FC236}">
                <a16:creationId xmlns:a16="http://schemas.microsoft.com/office/drawing/2014/main" id="{28CAA03F-80C3-B845-936B-1483397AA4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88" y="2703172"/>
            <a:ext cx="423326" cy="438581"/>
          </a:xfrm>
          <a:prstGeom prst="rect">
            <a:avLst/>
          </a:prstGeom>
        </p:spPr>
      </p:pic>
      <p:pic>
        <p:nvPicPr>
          <p:cNvPr id="47" name="Imagem 46" descr="Ícone&#10;&#10;Descrição gerada automaticamente">
            <a:extLst>
              <a:ext uri="{FF2B5EF4-FFF2-40B4-BE49-F238E27FC236}">
                <a16:creationId xmlns:a16="http://schemas.microsoft.com/office/drawing/2014/main" id="{A9072445-7C45-2843-94D9-93DAA41C47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99" y="4238010"/>
            <a:ext cx="350471" cy="363101"/>
          </a:xfrm>
          <a:prstGeom prst="rect">
            <a:avLst/>
          </a:prstGeom>
        </p:spPr>
      </p:pic>
      <p:pic>
        <p:nvPicPr>
          <p:cNvPr id="49" name="Imagem 48" descr="Ícone&#10;&#10;Descrição gerada automaticamente">
            <a:extLst>
              <a:ext uri="{FF2B5EF4-FFF2-40B4-BE49-F238E27FC236}">
                <a16:creationId xmlns:a16="http://schemas.microsoft.com/office/drawing/2014/main" id="{1B65261B-21D9-2949-AB10-BC45E8BEEC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15" y="105846"/>
            <a:ext cx="350471" cy="363101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F56B459D-FD32-8B48-85A4-17AAE539C5D3}"/>
              </a:ext>
            </a:extLst>
          </p:cNvPr>
          <p:cNvSpPr txBox="1"/>
          <p:nvPr/>
        </p:nvSpPr>
        <p:spPr>
          <a:xfrm>
            <a:off x="3975432" y="4660309"/>
            <a:ext cx="186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AR: </a:t>
            </a:r>
            <a:r>
              <a:rPr lang="pt-BR" sz="1200" err="1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AccessRun</a:t>
            </a:r>
            <a:r>
              <a:rPr lang="pt-BR" sz="120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pt-BR" sz="1200">
                <a:solidFill>
                  <a:srgbClr val="42424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TM: Tradicional Market</a:t>
            </a:r>
          </a:p>
        </p:txBody>
      </p:sp>
    </p:spTree>
    <p:extLst>
      <p:ext uri="{BB962C8B-B14F-4D97-AF65-F5344CB8AC3E}">
        <p14:creationId xmlns:p14="http://schemas.microsoft.com/office/powerpoint/2010/main" val="32520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361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51" descr="Tela de celular com foto de homem&#10;&#10;Descrição gerada automaticamente">
            <a:extLst>
              <a:ext uri="{FF2B5EF4-FFF2-40B4-BE49-F238E27FC236}">
                <a16:creationId xmlns:a16="http://schemas.microsoft.com/office/drawing/2014/main" id="{9B7CFEB6-6CDF-F840-B068-13888C0EE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"/>
            <a:ext cx="9144000" cy="514141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801663" y="2297498"/>
            <a:ext cx="140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Emergency contacts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77A4734-E039-41D5-B62B-13049B4B1CC0}"/>
              </a:ext>
            </a:extLst>
          </p:cNvPr>
          <p:cNvSpPr txBox="1"/>
          <p:nvPr/>
        </p:nvSpPr>
        <p:spPr>
          <a:xfrm>
            <a:off x="3719458" y="911284"/>
            <a:ext cx="12444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512A62"/>
                </a:solidFill>
                <a:latin typeface="Roboto" pitchFamily="2" charset="0"/>
                <a:ea typeface="Roboto" pitchFamily="2" charset="0"/>
              </a:rPr>
              <a:t>FEATURES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54C90C1-9A95-4D3F-AA43-0F41972F6382}"/>
              </a:ext>
            </a:extLst>
          </p:cNvPr>
          <p:cNvSpPr txBox="1"/>
          <p:nvPr/>
        </p:nvSpPr>
        <p:spPr>
          <a:xfrm>
            <a:off x="2556358" y="2788865"/>
            <a:ext cx="12444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512A62"/>
                </a:solidFill>
                <a:latin typeface="Roboto" pitchFamily="2" charset="0"/>
                <a:ea typeface="Roboto" pitchFamily="2" charset="0"/>
              </a:rPr>
              <a:t>SOLUTIONS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911876" y="2043583"/>
            <a:ext cx="1412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Document's folder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1414393" y="1748822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Center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737304" y="1458759"/>
            <a:ext cx="1761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Booking spaces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1414392" y="1192170"/>
            <a:ext cx="1272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1350352" y="958964"/>
            <a:ext cx="159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 People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911878" y="756259"/>
            <a:ext cx="2268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Invitations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1856945" y="552533"/>
            <a:ext cx="1709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Pay-Per-Access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2870305" y="389665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Access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803977" y="2899853"/>
            <a:ext cx="1462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 APP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1022621" y="3184255"/>
            <a:ext cx="1276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B2B Plataform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801664" y="3479016"/>
            <a:ext cx="1661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B2C Solution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1230223" y="3765218"/>
            <a:ext cx="1373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Wallet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1750877" y="4083657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API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2027329" y="4330600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2299051" y="4625917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Data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77A4734-E039-41D5-B62B-13049B4B1CC0}"/>
              </a:ext>
            </a:extLst>
          </p:cNvPr>
          <p:cNvSpPr txBox="1"/>
          <p:nvPr/>
        </p:nvSpPr>
        <p:spPr>
          <a:xfrm>
            <a:off x="4610143" y="2410123"/>
            <a:ext cx="12444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512A62"/>
                </a:solidFill>
                <a:latin typeface="Roboto" pitchFamily="2" charset="0"/>
                <a:ea typeface="Roboto" pitchFamily="2" charset="0"/>
              </a:rPr>
              <a:t>CUSTOMERS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5661530" y="582997"/>
            <a:ext cx="1219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Condominiums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067254" y="893794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457068" y="1254234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636289" y="1625164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Clubs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806326" y="1978847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881296" y="2330758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Coworkings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881296" y="2640956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806326" y="2998555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Malls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746686" y="3313204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Tolls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582395" y="3609650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457068" y="3918504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Stadiums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BA84286A-39C0-4077-A0D0-24028725EBF0}"/>
              </a:ext>
            </a:extLst>
          </p:cNvPr>
          <p:cNvSpPr txBox="1"/>
          <p:nvPr/>
        </p:nvSpPr>
        <p:spPr>
          <a:xfrm>
            <a:off x="6266302" y="4176346"/>
            <a:ext cx="960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Cinema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CA95EDD-54F2-2E4E-9C94-D5BDD45EB79A}"/>
              </a:ext>
            </a:extLst>
          </p:cNvPr>
          <p:cNvSpPr txBox="1"/>
          <p:nvPr/>
        </p:nvSpPr>
        <p:spPr>
          <a:xfrm>
            <a:off x="309492" y="269365"/>
            <a:ext cx="732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12A62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360 VIEW</a:t>
            </a:r>
          </a:p>
        </p:txBody>
      </p:sp>
      <p:pic>
        <p:nvPicPr>
          <p:cNvPr id="54" name="Imagem 53" descr="Ícone&#10;&#10;Descrição gerada automaticamente">
            <a:extLst>
              <a:ext uri="{FF2B5EF4-FFF2-40B4-BE49-F238E27FC236}">
                <a16:creationId xmlns:a16="http://schemas.microsoft.com/office/drawing/2014/main" id="{01E28105-62D7-5A45-A446-7918DD9A3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" y="-70620"/>
            <a:ext cx="925477" cy="11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anilo\Downloads\Capa v4.png">
            <a:extLst>
              <a:ext uri="{FF2B5EF4-FFF2-40B4-BE49-F238E27FC236}">
                <a16:creationId xmlns:a16="http://schemas.microsoft.com/office/drawing/2014/main" id="{349FD2BA-4D90-EE48-BE90-2E3D1325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1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117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C11C687-8597-4156-A9C0-71F5B6E1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" y="0"/>
            <a:ext cx="9144000" cy="437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4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74C07D-48DC-47EB-9F61-E48817E30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0"/>
            <a:ext cx="9144000" cy="51309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7E007C-FE20-4B46-A34E-1145FDFDB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0"/>
            <a:ext cx="9144000" cy="51309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1D1266-2B45-453E-B039-C2B46B8D4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0"/>
            <a:ext cx="9144000" cy="5130959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53454279-76B8-44FC-8D2D-8BFAF1085A30}"/>
              </a:ext>
            </a:extLst>
          </p:cNvPr>
          <p:cNvSpPr txBox="1"/>
          <p:nvPr/>
        </p:nvSpPr>
        <p:spPr>
          <a:xfrm>
            <a:off x="2105569" y="4078530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Cinema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8157A67-C573-47C0-B3F9-43631EA8ADCE}"/>
              </a:ext>
            </a:extLst>
          </p:cNvPr>
          <p:cNvSpPr txBox="1"/>
          <p:nvPr/>
        </p:nvSpPr>
        <p:spPr>
          <a:xfrm>
            <a:off x="1475078" y="3510224"/>
            <a:ext cx="115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err="1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Estadios</a:t>
            </a:r>
            <a:endParaRPr lang="pt-BR" sz="2000">
              <a:solidFill>
                <a:srgbClr val="4B316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0EFE3E9-59B5-45F0-9E88-DD232F2922C0}"/>
              </a:ext>
            </a:extLst>
          </p:cNvPr>
          <p:cNvSpPr txBox="1"/>
          <p:nvPr/>
        </p:nvSpPr>
        <p:spPr>
          <a:xfrm>
            <a:off x="1265608" y="2845025"/>
            <a:ext cx="1063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Escolas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2BB6542-A089-401F-80BC-2914F3060011}"/>
              </a:ext>
            </a:extLst>
          </p:cNvPr>
          <p:cNvSpPr txBox="1"/>
          <p:nvPr/>
        </p:nvSpPr>
        <p:spPr>
          <a:xfrm>
            <a:off x="1195075" y="2094696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Pedágios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B31037B-978E-460B-8599-9F741A9F7C26}"/>
              </a:ext>
            </a:extLst>
          </p:cNvPr>
          <p:cNvSpPr txBox="1"/>
          <p:nvPr/>
        </p:nvSpPr>
        <p:spPr>
          <a:xfrm>
            <a:off x="1250230" y="1355596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Shopppings</a:t>
            </a:r>
            <a:endParaRPr lang="pt-BR" sz="2000" dirty="0">
              <a:solidFill>
                <a:srgbClr val="4B316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7B86B4B-B6D8-479F-A5FE-48DA2F7E149E}"/>
              </a:ext>
            </a:extLst>
          </p:cNvPr>
          <p:cNvSpPr txBox="1"/>
          <p:nvPr/>
        </p:nvSpPr>
        <p:spPr>
          <a:xfrm>
            <a:off x="2170165" y="864915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679CE77-243D-4366-B8E9-997E7E87924C}"/>
              </a:ext>
            </a:extLst>
          </p:cNvPr>
          <p:cNvSpPr txBox="1"/>
          <p:nvPr/>
        </p:nvSpPr>
        <p:spPr>
          <a:xfrm>
            <a:off x="6185495" y="4053430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err="1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Coworkings</a:t>
            </a:r>
            <a:endParaRPr lang="pt-BR" sz="2000">
              <a:solidFill>
                <a:srgbClr val="4B316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2E67C1A-6AF8-4F28-91DC-D72B92B6BCB4}"/>
              </a:ext>
            </a:extLst>
          </p:cNvPr>
          <p:cNvSpPr txBox="1"/>
          <p:nvPr/>
        </p:nvSpPr>
        <p:spPr>
          <a:xfrm>
            <a:off x="6546171" y="3510224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Academias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3F208EEF-856D-4958-A839-AE2C20EC2429}"/>
              </a:ext>
            </a:extLst>
          </p:cNvPr>
          <p:cNvSpPr txBox="1"/>
          <p:nvPr/>
        </p:nvSpPr>
        <p:spPr>
          <a:xfrm>
            <a:off x="6809064" y="28392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Clubes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DE82791-4244-4ED3-9DA3-D59FF5F395CF}"/>
              </a:ext>
            </a:extLst>
          </p:cNvPr>
          <p:cNvSpPr txBox="1"/>
          <p:nvPr/>
        </p:nvSpPr>
        <p:spPr>
          <a:xfrm>
            <a:off x="6765561" y="2110085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Industrias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EDE9E80-EFFA-4A54-803D-3A88BB2084ED}"/>
              </a:ext>
            </a:extLst>
          </p:cNvPr>
          <p:cNvSpPr txBox="1"/>
          <p:nvPr/>
        </p:nvSpPr>
        <p:spPr>
          <a:xfrm>
            <a:off x="6448166" y="1455626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Empresas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3E4508D-4D55-45F8-BF9A-F6DE5858B9E5}"/>
              </a:ext>
            </a:extLst>
          </p:cNvPr>
          <p:cNvSpPr txBox="1"/>
          <p:nvPr/>
        </p:nvSpPr>
        <p:spPr>
          <a:xfrm>
            <a:off x="6122044" y="905404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>
                <a:solidFill>
                  <a:srgbClr val="4B316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Condomínios</a:t>
            </a:r>
          </a:p>
        </p:txBody>
      </p:sp>
    </p:spTree>
    <p:extLst>
      <p:ext uri="{BB962C8B-B14F-4D97-AF65-F5344CB8AC3E}">
        <p14:creationId xmlns:p14="http://schemas.microsoft.com/office/powerpoint/2010/main" val="21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CE49952D-64D2-2741-9FE3-B70002A79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278B0F29-5057-E84F-801C-56403C3601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22" y="0"/>
            <a:ext cx="9109555" cy="512204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3821" y="1590060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>
                <a:solidFill>
                  <a:srgbClr val="4B316B"/>
                </a:solidFill>
                <a:latin typeface="Roboto" pitchFamily="2" charset="0"/>
                <a:ea typeface="Roboto" pitchFamily="2" charset="0"/>
              </a:rPr>
              <a:t>Alto Custo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15881" y="2526164"/>
            <a:ext cx="784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>
                <a:solidFill>
                  <a:srgbClr val="4B316B"/>
                </a:solidFill>
                <a:latin typeface="Roboto" pitchFamily="2" charset="0"/>
                <a:ea typeface="Roboto" pitchFamily="2" charset="0"/>
              </a:rPr>
              <a:t>Inseguro: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00363" y="3476442"/>
            <a:ext cx="1431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>
                <a:solidFill>
                  <a:srgbClr val="4B316B"/>
                </a:solidFill>
                <a:latin typeface="Roboto" pitchFamily="2" charset="0"/>
                <a:ea typeface="Roboto" pitchFamily="2" charset="0"/>
              </a:rPr>
              <a:t>Burocrático e lento: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9512" y="227424"/>
            <a:ext cx="7358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4B316B"/>
                </a:solidFill>
                <a:latin typeface="Roboto" pitchFamily="2" charset="0"/>
                <a:ea typeface="Roboto" pitchFamily="2" charset="0"/>
              </a:rPr>
              <a:t>CONTROLE DE ACESSO ATUAL É CARO, INSEGURO,</a:t>
            </a:r>
          </a:p>
          <a:p>
            <a:r>
              <a:rPr lang="pt-BR" sz="2400" b="1" dirty="0">
                <a:solidFill>
                  <a:srgbClr val="4B316B"/>
                </a:solidFill>
                <a:latin typeface="Roboto" pitchFamily="2" charset="0"/>
                <a:ea typeface="Roboto" pitchFamily="2" charset="0"/>
              </a:rPr>
              <a:t>BUROCRÁTICO E LENTO</a:t>
            </a:r>
            <a:endParaRPr lang="pt-BR" sz="2000" b="1" dirty="0">
              <a:solidFill>
                <a:srgbClr val="4B316B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39483" y="2757846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pt-BR" dirty="0"/>
              <a:t>Fator humano</a:t>
            </a:r>
            <a:br>
              <a:rPr lang="pt-BR" dirty="0"/>
            </a:br>
            <a:r>
              <a:rPr lang="pt-BR" dirty="0"/>
              <a:t>Tecnológico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15616" y="3689788"/>
            <a:ext cx="15295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pt-BR" dirty="0"/>
              <a:t>Cadastros e registros</a:t>
            </a:r>
            <a:br>
              <a:rPr lang="pt-BR" dirty="0"/>
            </a:br>
            <a:r>
              <a:rPr lang="pt-BR" dirty="0"/>
              <a:t>Check-in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115616" y="1794033"/>
            <a:ext cx="1500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Custos de instalação</a:t>
            </a:r>
          </a:p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itchFamily="2" charset="0"/>
                <a:ea typeface="Roboto" pitchFamily="2" charset="0"/>
              </a:rPr>
              <a:t>Custos com pessoas</a:t>
            </a:r>
          </a:p>
        </p:txBody>
      </p:sp>
    </p:spTree>
    <p:extLst>
      <p:ext uri="{BB962C8B-B14F-4D97-AF65-F5344CB8AC3E}">
        <p14:creationId xmlns:p14="http://schemas.microsoft.com/office/powerpoint/2010/main" val="1284360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27"/>
            <a:ext cx="9144000" cy="513095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541"/>
            <a:ext cx="9144000" cy="5130959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F5A4E36-3229-406B-9136-13A67A123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0"/>
            <a:ext cx="9144000" cy="513095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3C97E4-6501-44E2-BE6D-7E8341290F30}"/>
              </a:ext>
            </a:extLst>
          </p:cNvPr>
          <p:cNvSpPr txBox="1"/>
          <p:nvPr/>
        </p:nvSpPr>
        <p:spPr>
          <a:xfrm>
            <a:off x="539552" y="627534"/>
            <a:ext cx="18722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solidFill>
                  <a:srgbClr val="5A4376"/>
                </a:solidFill>
                <a:latin typeface="HurmeGeometricSans4W00-Blk" panose="020B0A00020000000000" pitchFamily="34" charset="0"/>
              </a:rPr>
              <a:t>FATOR CUSTO</a:t>
            </a:r>
          </a:p>
        </p:txBody>
      </p:sp>
    </p:spTree>
    <p:extLst>
      <p:ext uri="{BB962C8B-B14F-4D97-AF65-F5344CB8AC3E}">
        <p14:creationId xmlns:p14="http://schemas.microsoft.com/office/powerpoint/2010/main" val="21419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3C97E4-6501-44E2-BE6D-7E8341290F30}"/>
              </a:ext>
            </a:extLst>
          </p:cNvPr>
          <p:cNvSpPr txBox="1"/>
          <p:nvPr/>
        </p:nvSpPr>
        <p:spPr>
          <a:xfrm>
            <a:off x="539552" y="627534"/>
            <a:ext cx="33123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solidFill>
                  <a:srgbClr val="5A4376"/>
                </a:solidFill>
                <a:latin typeface="HurmeGeometricSans4W00-Blk" panose="020B0A00020000000000" pitchFamily="34" charset="0"/>
              </a:rPr>
              <a:t>FATOR DE RISCO/INSEGURANÇA</a:t>
            </a:r>
          </a:p>
        </p:txBody>
      </p:sp>
    </p:spTree>
    <p:extLst>
      <p:ext uri="{BB962C8B-B14F-4D97-AF65-F5344CB8AC3E}">
        <p14:creationId xmlns:p14="http://schemas.microsoft.com/office/powerpoint/2010/main" val="13657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41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12363</TotalTime>
  <Words>758</Words>
  <Application>Microsoft Office PowerPoint</Application>
  <PresentationFormat>Apresentação na tela (16:9)</PresentationFormat>
  <Paragraphs>271</Paragraphs>
  <Slides>37</Slides>
  <Notes>36</Notes>
  <HiddenSlides>0</HiddenSlides>
  <MMClips>2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Arial</vt:lpstr>
      <vt:lpstr>Calibri</vt:lpstr>
      <vt:lpstr>Hurme Geometric Sans 4</vt:lpstr>
      <vt:lpstr>HurmeGeometricSans4W00-Blk</vt:lpstr>
      <vt:lpstr>HurmeGeometricSans4W00-Rg</vt:lpstr>
      <vt:lpstr>Roboto</vt:lpstr>
      <vt:lpstr>Roboto Black</vt:lpstr>
      <vt:lpstr>Roboto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Danilo</dc:creator>
  <cp:lastModifiedBy>Donato Cardoso</cp:lastModifiedBy>
  <cp:revision>468</cp:revision>
  <cp:lastPrinted>2022-03-18T16:57:57Z</cp:lastPrinted>
  <dcterms:created xsi:type="dcterms:W3CDTF">2021-03-01T17:09:20Z</dcterms:created>
  <dcterms:modified xsi:type="dcterms:W3CDTF">2022-05-27T18:01:28Z</dcterms:modified>
</cp:coreProperties>
</file>